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72" r:id="rId12"/>
    <p:sldId id="265" r:id="rId13"/>
    <p:sldId id="266" r:id="rId14"/>
    <p:sldId id="267" r:id="rId15"/>
  </p:sldIdLst>
  <p:sldSz cx="18288000" cy="10287000"/>
  <p:notesSz cx="6858000" cy="9144000"/>
  <p:embeddedFontLst>
    <p:embeddedFont>
      <p:font typeface="Glacial Indifference" pitchFamily="2" charset="0"/>
      <p:regular r:id="rId16"/>
    </p:embeddedFont>
    <p:embeddedFont>
      <p:font typeface="Glacial Indifference Bold" pitchFamily="2" charset="0"/>
      <p:regular r:id="rId17"/>
      <p:bold r:id="rId18"/>
    </p:embeddedFont>
    <p:embeddedFont>
      <p:font typeface="Poppins Bold" pitchFamily="2" charset="77"/>
      <p:regular r:id="rId19"/>
      <p:bold r:id="rId20"/>
    </p:embeddedFont>
    <p:embeddedFont>
      <p:font typeface="Poppins Medium" panose="020B060402020202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sp>
        <p:nvSpPr>
          <p:cNvPr id="2" name="AutoShape 2"/>
          <p:cNvSpPr/>
          <p:nvPr/>
        </p:nvSpPr>
        <p:spPr>
          <a:xfrm>
            <a:off x="0" y="-87612"/>
            <a:ext cx="5208785" cy="10462224"/>
          </a:xfrm>
          <a:prstGeom prst="rect">
            <a:avLst/>
          </a:prstGeom>
          <a:solidFill>
            <a:srgbClr val="95CDFF"/>
          </a:solidFill>
        </p:spPr>
        <p:txBody>
          <a:bodyPr/>
          <a:lstStyle/>
          <a:p>
            <a:endParaRPr lang="en-US"/>
          </a:p>
        </p:txBody>
      </p:sp>
      <p:sp>
        <p:nvSpPr>
          <p:cNvPr id="3" name="Freeform 3"/>
          <p:cNvSpPr/>
          <p:nvPr/>
        </p:nvSpPr>
        <p:spPr>
          <a:xfrm>
            <a:off x="-775985" y="5549187"/>
            <a:ext cx="7212412" cy="5517495"/>
          </a:xfrm>
          <a:custGeom>
            <a:avLst/>
            <a:gdLst/>
            <a:ahLst/>
            <a:cxnLst/>
            <a:rect l="l" t="t" r="r" b="b"/>
            <a:pathLst>
              <a:path w="7212412" h="5517495">
                <a:moveTo>
                  <a:pt x="0" y="0"/>
                </a:moveTo>
                <a:lnTo>
                  <a:pt x="7212412" y="0"/>
                </a:lnTo>
                <a:lnTo>
                  <a:pt x="7212412" y="5517495"/>
                </a:lnTo>
                <a:lnTo>
                  <a:pt x="0" y="5517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8098502" y="7277835"/>
            <a:ext cx="8869435" cy="2660831"/>
          </a:xfrm>
          <a:custGeom>
            <a:avLst/>
            <a:gdLst/>
            <a:ahLst/>
            <a:cxnLst/>
            <a:rect l="l" t="t" r="r" b="b"/>
            <a:pathLst>
              <a:path w="8869435" h="2660831">
                <a:moveTo>
                  <a:pt x="0" y="0"/>
                </a:moveTo>
                <a:lnTo>
                  <a:pt x="8869436" y="0"/>
                </a:lnTo>
                <a:lnTo>
                  <a:pt x="8869436" y="2660830"/>
                </a:lnTo>
                <a:lnTo>
                  <a:pt x="0" y="266083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486400" y="647700"/>
            <a:ext cx="12801600" cy="5650201"/>
          </a:xfrm>
          <a:prstGeom prst="rect">
            <a:avLst/>
          </a:prstGeom>
        </p:spPr>
        <p:txBody>
          <a:bodyPr wrap="square" lIns="0" tIns="0" rIns="0" bIns="0" rtlCol="0" anchor="t">
            <a:spAutoFit/>
          </a:bodyPr>
          <a:lstStyle/>
          <a:p>
            <a:pPr algn="ctr">
              <a:lnSpc>
                <a:spcPts val="15079"/>
              </a:lnSpc>
            </a:pPr>
            <a:r>
              <a:rPr lang="en-US" sz="9600" b="0" i="0" u="none" strike="noStrike" dirty="0">
                <a:solidFill>
                  <a:srgbClr val="95CDFF"/>
                </a:solidFill>
                <a:effectLst/>
                <a:latin typeface="Calibri" panose="020F0502020204030204" pitchFamily="34" charset="0"/>
              </a:rPr>
              <a:t>Addressing Behavioral Health Needs in the Workforce</a:t>
            </a:r>
            <a:endParaRPr lang="en-US" sz="13000" spc="-130" dirty="0">
              <a:solidFill>
                <a:srgbClr val="95CDFF"/>
              </a:solidFill>
              <a:latin typeface="League Spartan Itali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158265" y="-125475"/>
            <a:ext cx="18604529" cy="1952829"/>
          </a:xfrm>
          <a:prstGeom prst="rect">
            <a:avLst/>
          </a:prstGeom>
          <a:solidFill>
            <a:srgbClr val="1E3653"/>
          </a:solidFill>
        </p:spPr>
        <p:txBody>
          <a:bodyPr/>
          <a:lstStyle/>
          <a:p>
            <a:endParaRPr lang="en-US"/>
          </a:p>
        </p:txBody>
      </p:sp>
      <p:sp>
        <p:nvSpPr>
          <p:cNvPr id="5" name="TextBox 5"/>
          <p:cNvSpPr txBox="1"/>
          <p:nvPr/>
        </p:nvSpPr>
        <p:spPr>
          <a:xfrm>
            <a:off x="1028700" y="314325"/>
            <a:ext cx="16178965" cy="1285875"/>
          </a:xfrm>
          <a:prstGeom prst="rect">
            <a:avLst/>
          </a:prstGeom>
        </p:spPr>
        <p:txBody>
          <a:bodyPr lIns="0" tIns="0" rIns="0" bIns="0" rtlCol="0" anchor="t">
            <a:spAutoFit/>
          </a:bodyPr>
          <a:lstStyle/>
          <a:p>
            <a:pPr>
              <a:lnSpc>
                <a:spcPts val="10500"/>
              </a:lnSpc>
            </a:pPr>
            <a:r>
              <a:rPr lang="en-US" sz="7500" spc="825" dirty="0">
                <a:solidFill>
                  <a:srgbClr val="95CDFF"/>
                </a:solidFill>
                <a:latin typeface="League Spartan Italics"/>
              </a:rPr>
              <a:t>OUR FINDINGS - LHDS</a:t>
            </a:r>
          </a:p>
        </p:txBody>
      </p:sp>
      <p:pic>
        <p:nvPicPr>
          <p:cNvPr id="8" name="Picture 7" descr="A screenshot of a graph&#10;&#10;Description automatically generated">
            <a:extLst>
              <a:ext uri="{FF2B5EF4-FFF2-40B4-BE49-F238E27FC236}">
                <a16:creationId xmlns:a16="http://schemas.microsoft.com/office/drawing/2014/main" id="{B42F2230-15B3-7339-A9AC-A962920D6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019644"/>
            <a:ext cx="12344400" cy="7953031"/>
          </a:xfrm>
          <a:prstGeom prst="rect">
            <a:avLst/>
          </a:prstGeom>
        </p:spPr>
      </p:pic>
    </p:spTree>
    <p:extLst>
      <p:ext uri="{BB962C8B-B14F-4D97-AF65-F5344CB8AC3E}">
        <p14:creationId xmlns:p14="http://schemas.microsoft.com/office/powerpoint/2010/main" val="116511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158265" y="-125475"/>
            <a:ext cx="18604529" cy="1952829"/>
          </a:xfrm>
          <a:prstGeom prst="rect">
            <a:avLst/>
          </a:prstGeom>
          <a:solidFill>
            <a:srgbClr val="1E3653"/>
          </a:solidFill>
        </p:spPr>
        <p:txBody>
          <a:bodyPr/>
          <a:lstStyle/>
          <a:p>
            <a:endParaRPr lang="en-US"/>
          </a:p>
        </p:txBody>
      </p:sp>
      <p:sp>
        <p:nvSpPr>
          <p:cNvPr id="5" name="TextBox 5"/>
          <p:cNvSpPr txBox="1"/>
          <p:nvPr/>
        </p:nvSpPr>
        <p:spPr>
          <a:xfrm>
            <a:off x="1028700" y="314325"/>
            <a:ext cx="16178965" cy="1285875"/>
          </a:xfrm>
          <a:prstGeom prst="rect">
            <a:avLst/>
          </a:prstGeom>
        </p:spPr>
        <p:txBody>
          <a:bodyPr lIns="0" tIns="0" rIns="0" bIns="0" rtlCol="0" anchor="t">
            <a:spAutoFit/>
          </a:bodyPr>
          <a:lstStyle/>
          <a:p>
            <a:pPr>
              <a:lnSpc>
                <a:spcPts val="10500"/>
              </a:lnSpc>
            </a:pPr>
            <a:r>
              <a:rPr lang="en-US" sz="7500" spc="825" dirty="0">
                <a:solidFill>
                  <a:srgbClr val="95CDFF"/>
                </a:solidFill>
                <a:latin typeface="League Spartan Italics"/>
              </a:rPr>
              <a:t>OUR FINDINGS - LHDS</a:t>
            </a:r>
          </a:p>
        </p:txBody>
      </p:sp>
      <p:pic>
        <p:nvPicPr>
          <p:cNvPr id="6" name="Picture 5">
            <a:extLst>
              <a:ext uri="{FF2B5EF4-FFF2-40B4-BE49-F238E27FC236}">
                <a16:creationId xmlns:a16="http://schemas.microsoft.com/office/drawing/2014/main" id="{94B9B149-5DB5-045A-5005-8A52EB627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143329"/>
            <a:ext cx="12892890" cy="7829346"/>
          </a:xfrm>
          <a:prstGeom prst="rect">
            <a:avLst/>
          </a:prstGeom>
        </p:spPr>
      </p:pic>
    </p:spTree>
    <p:extLst>
      <p:ext uri="{BB962C8B-B14F-4D97-AF65-F5344CB8AC3E}">
        <p14:creationId xmlns:p14="http://schemas.microsoft.com/office/powerpoint/2010/main" val="298021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158265" y="-125475"/>
            <a:ext cx="18604529" cy="1952829"/>
          </a:xfrm>
          <a:prstGeom prst="rect">
            <a:avLst/>
          </a:prstGeom>
          <a:solidFill>
            <a:srgbClr val="1E3653"/>
          </a:solidFill>
        </p:spPr>
        <p:txBody>
          <a:bodyPr/>
          <a:lstStyle/>
          <a:p>
            <a:endParaRPr lang="en-US"/>
          </a:p>
        </p:txBody>
      </p:sp>
      <p:sp>
        <p:nvSpPr>
          <p:cNvPr id="3" name="Freeform 3"/>
          <p:cNvSpPr/>
          <p:nvPr/>
        </p:nvSpPr>
        <p:spPr>
          <a:xfrm>
            <a:off x="1663065" y="1998345"/>
            <a:ext cx="14959965" cy="8153400"/>
          </a:xfrm>
          <a:custGeom>
            <a:avLst/>
            <a:gdLst/>
            <a:ahLst/>
            <a:cxnLst/>
            <a:rect l="l" t="t" r="r" b="b"/>
            <a:pathLst>
              <a:path w="14959965" h="8153400">
                <a:moveTo>
                  <a:pt x="0" y="0"/>
                </a:moveTo>
                <a:lnTo>
                  <a:pt x="14959965" y="0"/>
                </a:lnTo>
                <a:lnTo>
                  <a:pt x="14959965" y="8153400"/>
                </a:lnTo>
                <a:lnTo>
                  <a:pt x="0" y="8153400"/>
                </a:lnTo>
                <a:lnTo>
                  <a:pt x="0" y="0"/>
                </a:lnTo>
                <a:close/>
              </a:path>
            </a:pathLst>
          </a:custGeom>
          <a:blipFill>
            <a:blip r:embed="rId2"/>
            <a:stretch>
              <a:fillRect l="-274" t="-515" r="-287" b="-366"/>
            </a:stretch>
          </a:blipFill>
        </p:spPr>
        <p:txBody>
          <a:bodyPr/>
          <a:lstStyle/>
          <a:p>
            <a:endParaRPr lang="en-US"/>
          </a:p>
        </p:txBody>
      </p:sp>
      <p:sp>
        <p:nvSpPr>
          <p:cNvPr id="4" name="TextBox 4"/>
          <p:cNvSpPr txBox="1"/>
          <p:nvPr/>
        </p:nvSpPr>
        <p:spPr>
          <a:xfrm>
            <a:off x="1028700" y="314325"/>
            <a:ext cx="16178965" cy="1285875"/>
          </a:xfrm>
          <a:prstGeom prst="rect">
            <a:avLst/>
          </a:prstGeom>
        </p:spPr>
        <p:txBody>
          <a:bodyPr lIns="0" tIns="0" rIns="0" bIns="0" rtlCol="0" anchor="t">
            <a:spAutoFit/>
          </a:bodyPr>
          <a:lstStyle/>
          <a:p>
            <a:pPr>
              <a:lnSpc>
                <a:spcPts val="10500"/>
              </a:lnSpc>
            </a:pPr>
            <a:r>
              <a:rPr lang="en-US" sz="7500" spc="825">
                <a:solidFill>
                  <a:srgbClr val="95CDFF"/>
                </a:solidFill>
                <a:latin typeface="League Spartan Italics"/>
              </a:rPr>
              <a:t>OUR FINDINGS - PRODUCT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158265" y="-125475"/>
            <a:ext cx="18604529" cy="1952829"/>
          </a:xfrm>
          <a:prstGeom prst="rect">
            <a:avLst/>
          </a:prstGeom>
          <a:solidFill>
            <a:srgbClr val="1E3653"/>
          </a:solidFill>
        </p:spPr>
        <p:txBody>
          <a:bodyPr/>
          <a:lstStyle/>
          <a:p>
            <a:endParaRPr lang="en-US"/>
          </a:p>
        </p:txBody>
      </p:sp>
      <p:sp>
        <p:nvSpPr>
          <p:cNvPr id="3" name="Freeform 3"/>
          <p:cNvSpPr/>
          <p:nvPr/>
        </p:nvSpPr>
        <p:spPr>
          <a:xfrm>
            <a:off x="4612177" y="1827353"/>
            <a:ext cx="9063646" cy="8459647"/>
          </a:xfrm>
          <a:custGeom>
            <a:avLst/>
            <a:gdLst/>
            <a:ahLst/>
            <a:cxnLst/>
            <a:rect l="l" t="t" r="r" b="b"/>
            <a:pathLst>
              <a:path w="9063646" h="8459647">
                <a:moveTo>
                  <a:pt x="0" y="0"/>
                </a:moveTo>
                <a:lnTo>
                  <a:pt x="9063646" y="0"/>
                </a:lnTo>
                <a:lnTo>
                  <a:pt x="9063646" y="8459647"/>
                </a:lnTo>
                <a:lnTo>
                  <a:pt x="0" y="8459647"/>
                </a:lnTo>
                <a:lnTo>
                  <a:pt x="0" y="0"/>
                </a:lnTo>
                <a:close/>
              </a:path>
            </a:pathLst>
          </a:custGeom>
          <a:blipFill>
            <a:blip r:embed="rId2"/>
            <a:stretch>
              <a:fillRect l="-480" t="-271" r="-1542" b="-1177"/>
            </a:stretch>
          </a:blipFill>
        </p:spPr>
        <p:txBody>
          <a:bodyPr/>
          <a:lstStyle/>
          <a:p>
            <a:endParaRPr lang="en-US"/>
          </a:p>
        </p:txBody>
      </p:sp>
      <p:sp>
        <p:nvSpPr>
          <p:cNvPr id="4" name="TextBox 4"/>
          <p:cNvSpPr txBox="1"/>
          <p:nvPr/>
        </p:nvSpPr>
        <p:spPr>
          <a:xfrm>
            <a:off x="1028700" y="314325"/>
            <a:ext cx="16178965" cy="1285875"/>
          </a:xfrm>
          <a:prstGeom prst="rect">
            <a:avLst/>
          </a:prstGeom>
        </p:spPr>
        <p:txBody>
          <a:bodyPr lIns="0" tIns="0" rIns="0" bIns="0" rtlCol="0" anchor="t">
            <a:spAutoFit/>
          </a:bodyPr>
          <a:lstStyle/>
          <a:p>
            <a:pPr>
              <a:lnSpc>
                <a:spcPts val="10500"/>
              </a:lnSpc>
            </a:pPr>
            <a:r>
              <a:rPr lang="en-US" sz="7500" spc="825">
                <a:solidFill>
                  <a:srgbClr val="95CDFF"/>
                </a:solidFill>
                <a:latin typeface="League Spartan Italics"/>
              </a:rPr>
              <a:t>OUR FINDINGS - PRODUCT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grpSp>
        <p:nvGrpSpPr>
          <p:cNvPr id="2" name="Group 2"/>
          <p:cNvGrpSpPr/>
          <p:nvPr/>
        </p:nvGrpSpPr>
        <p:grpSpPr>
          <a:xfrm>
            <a:off x="12877661" y="0"/>
            <a:ext cx="5410339" cy="10287000"/>
            <a:chOff x="0" y="0"/>
            <a:chExt cx="7213786" cy="13716000"/>
          </a:xfrm>
        </p:grpSpPr>
        <p:pic>
          <p:nvPicPr>
            <p:cNvPr id="3" name="Picture 3"/>
            <p:cNvPicPr>
              <a:picLocks noChangeAspect="1"/>
            </p:cNvPicPr>
            <p:nvPr/>
          </p:nvPicPr>
          <p:blipFill>
            <a:blip r:embed="rId2"/>
            <a:srcRect l="14602" r="50357"/>
            <a:stretch>
              <a:fillRect/>
            </a:stretch>
          </p:blipFill>
          <p:spPr>
            <a:xfrm>
              <a:off x="0" y="0"/>
              <a:ext cx="7213786" cy="13716000"/>
            </a:xfrm>
            <a:prstGeom prst="rect">
              <a:avLst/>
            </a:prstGeom>
          </p:spPr>
        </p:pic>
      </p:grpSp>
      <p:sp>
        <p:nvSpPr>
          <p:cNvPr id="4" name="Freeform 4"/>
          <p:cNvSpPr/>
          <p:nvPr/>
        </p:nvSpPr>
        <p:spPr>
          <a:xfrm>
            <a:off x="2606775" y="5036462"/>
            <a:ext cx="6537225" cy="5000977"/>
          </a:xfrm>
          <a:custGeom>
            <a:avLst/>
            <a:gdLst/>
            <a:ahLst/>
            <a:cxnLst/>
            <a:rect l="l" t="t" r="r" b="b"/>
            <a:pathLst>
              <a:path w="6537225" h="5000977">
                <a:moveTo>
                  <a:pt x="0" y="0"/>
                </a:moveTo>
                <a:lnTo>
                  <a:pt x="6537225" y="0"/>
                </a:lnTo>
                <a:lnTo>
                  <a:pt x="6537225" y="5000977"/>
                </a:lnTo>
                <a:lnTo>
                  <a:pt x="0" y="5000977"/>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028700" y="921544"/>
            <a:ext cx="10611535" cy="3811300"/>
            <a:chOff x="0" y="-142875"/>
            <a:chExt cx="14148713" cy="5081734"/>
          </a:xfrm>
        </p:grpSpPr>
        <p:sp>
          <p:nvSpPr>
            <p:cNvPr id="6" name="AutoShape 6"/>
            <p:cNvSpPr/>
            <p:nvPr/>
          </p:nvSpPr>
          <p:spPr>
            <a:xfrm>
              <a:off x="0" y="3888160"/>
              <a:ext cx="14142197" cy="45188"/>
            </a:xfrm>
            <a:prstGeom prst="rect">
              <a:avLst/>
            </a:prstGeom>
            <a:solidFill>
              <a:srgbClr val="95CDFF"/>
            </a:solidFill>
          </p:spPr>
          <p:txBody>
            <a:bodyPr/>
            <a:lstStyle/>
            <a:p>
              <a:endParaRPr lang="en-US"/>
            </a:p>
          </p:txBody>
        </p:sp>
        <p:sp>
          <p:nvSpPr>
            <p:cNvPr id="7" name="TextBox 7"/>
            <p:cNvSpPr txBox="1"/>
            <p:nvPr/>
          </p:nvSpPr>
          <p:spPr>
            <a:xfrm>
              <a:off x="0" y="-142875"/>
              <a:ext cx="14148713" cy="5081734"/>
            </a:xfrm>
            <a:prstGeom prst="rect">
              <a:avLst/>
            </a:prstGeom>
          </p:spPr>
          <p:txBody>
            <a:bodyPr lIns="0" tIns="0" rIns="0" bIns="0" rtlCol="0" anchor="t">
              <a:spAutoFit/>
            </a:bodyPr>
            <a:lstStyle/>
            <a:p>
              <a:pPr algn="ctr">
                <a:lnSpc>
                  <a:spcPts val="10500"/>
                </a:lnSpc>
              </a:pPr>
              <a:r>
                <a:rPr lang="en-US" sz="7500" spc="825" dirty="0">
                  <a:solidFill>
                    <a:srgbClr val="95CDFF"/>
                  </a:solidFill>
                  <a:latin typeface="League Spartan Italics"/>
                </a:rPr>
                <a:t>QUESTIONS? </a:t>
              </a:r>
            </a:p>
            <a:p>
              <a:pPr algn="ctr">
                <a:lnSpc>
                  <a:spcPts val="10500"/>
                </a:lnSpc>
              </a:pPr>
              <a:r>
                <a:rPr lang="en-US" sz="7500" spc="825" dirty="0">
                  <a:solidFill>
                    <a:srgbClr val="95CDFF"/>
                  </a:solidFill>
                  <a:latin typeface="League Spartan Italics"/>
                </a:rPr>
                <a:t>SUGGESTIONS?</a:t>
              </a:r>
            </a:p>
            <a:p>
              <a:pPr algn="ctr">
                <a:lnSpc>
                  <a:spcPts val="10500"/>
                </a:lnSpc>
              </a:pPr>
              <a:r>
                <a:rPr lang="en-US" sz="3200" spc="825" dirty="0">
                  <a:solidFill>
                    <a:srgbClr val="95CDFF"/>
                  </a:solidFill>
                  <a:latin typeface="League Spartan Italics"/>
                </a:rPr>
                <a:t>Email </a:t>
              </a:r>
              <a:r>
                <a:rPr lang="en-US" sz="3200" spc="825" dirty="0" err="1">
                  <a:solidFill>
                    <a:srgbClr val="95CDFF"/>
                  </a:solidFill>
                  <a:latin typeface="League Spartan Italics"/>
                </a:rPr>
                <a:t>Bryce.Liedtke@washburn.edu</a:t>
              </a:r>
              <a:r>
                <a:rPr lang="en-US" sz="3200" spc="825" dirty="0">
                  <a:solidFill>
                    <a:srgbClr val="95CDFF"/>
                  </a:solidFill>
                  <a:latin typeface="League Spartan Italics"/>
                </a:rPr>
                <a:t>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13079215" y="-87612"/>
            <a:ext cx="5208785" cy="10462224"/>
          </a:xfrm>
          <a:prstGeom prst="rect">
            <a:avLst/>
          </a:prstGeom>
          <a:solidFill>
            <a:srgbClr val="1E3653"/>
          </a:solidFill>
        </p:spPr>
        <p:txBody>
          <a:bodyPr/>
          <a:lstStyle/>
          <a:p>
            <a:endParaRPr lang="en-US"/>
          </a:p>
        </p:txBody>
      </p:sp>
      <p:grpSp>
        <p:nvGrpSpPr>
          <p:cNvPr id="3" name="Group 3"/>
          <p:cNvGrpSpPr/>
          <p:nvPr/>
        </p:nvGrpSpPr>
        <p:grpSpPr>
          <a:xfrm>
            <a:off x="1028700" y="1028700"/>
            <a:ext cx="10611535" cy="2950011"/>
            <a:chOff x="0" y="0"/>
            <a:chExt cx="14148713" cy="3933348"/>
          </a:xfrm>
        </p:grpSpPr>
        <p:sp>
          <p:nvSpPr>
            <p:cNvPr id="4" name="AutoShape 4"/>
            <p:cNvSpPr/>
            <p:nvPr/>
          </p:nvSpPr>
          <p:spPr>
            <a:xfrm>
              <a:off x="0" y="3888160"/>
              <a:ext cx="14142197" cy="45188"/>
            </a:xfrm>
            <a:prstGeom prst="rect">
              <a:avLst/>
            </a:prstGeom>
            <a:solidFill>
              <a:srgbClr val="1E3653"/>
            </a:solidFill>
          </p:spPr>
          <p:txBody>
            <a:bodyPr/>
            <a:lstStyle/>
            <a:p>
              <a:endParaRPr lang="en-US"/>
            </a:p>
          </p:txBody>
        </p:sp>
        <p:sp>
          <p:nvSpPr>
            <p:cNvPr id="5" name="TextBox 5"/>
            <p:cNvSpPr txBox="1"/>
            <p:nvPr/>
          </p:nvSpPr>
          <p:spPr>
            <a:xfrm>
              <a:off x="0" y="-142875"/>
              <a:ext cx="14148713" cy="3444875"/>
            </a:xfrm>
            <a:prstGeom prst="rect">
              <a:avLst/>
            </a:prstGeom>
          </p:spPr>
          <p:txBody>
            <a:bodyPr lIns="0" tIns="0" rIns="0" bIns="0" rtlCol="0" anchor="t">
              <a:spAutoFit/>
            </a:bodyPr>
            <a:lstStyle/>
            <a:p>
              <a:pPr>
                <a:lnSpc>
                  <a:spcPts val="10500"/>
                </a:lnSpc>
              </a:pPr>
              <a:r>
                <a:rPr lang="en-US" sz="7500" spc="825">
                  <a:solidFill>
                    <a:srgbClr val="1E3653"/>
                  </a:solidFill>
                  <a:latin typeface="League Spartan Italics"/>
                </a:rPr>
                <a:t>TODAY'S DISCUSSION</a:t>
              </a:r>
            </a:p>
          </p:txBody>
        </p:sp>
      </p:grpSp>
      <p:sp>
        <p:nvSpPr>
          <p:cNvPr id="6" name="TextBox 6"/>
          <p:cNvSpPr txBox="1"/>
          <p:nvPr/>
        </p:nvSpPr>
        <p:spPr>
          <a:xfrm>
            <a:off x="14105123" y="962025"/>
            <a:ext cx="3154177" cy="1287145"/>
          </a:xfrm>
          <a:prstGeom prst="rect">
            <a:avLst/>
          </a:prstGeom>
        </p:spPr>
        <p:txBody>
          <a:bodyPr lIns="0" tIns="0" rIns="0" bIns="0" rtlCol="0" anchor="t">
            <a:spAutoFit/>
          </a:bodyPr>
          <a:lstStyle/>
          <a:p>
            <a:pPr algn="ctr">
              <a:lnSpc>
                <a:spcPts val="5180"/>
              </a:lnSpc>
            </a:pPr>
            <a:r>
              <a:rPr lang="en-US" sz="3700" spc="443">
                <a:solidFill>
                  <a:srgbClr val="FFFFFF"/>
                </a:solidFill>
                <a:latin typeface="League Spartan Italics"/>
              </a:rPr>
              <a:t>TOPICS TO COVER</a:t>
            </a:r>
          </a:p>
        </p:txBody>
      </p:sp>
      <p:sp>
        <p:nvSpPr>
          <p:cNvPr id="7" name="TextBox 7"/>
          <p:cNvSpPr txBox="1"/>
          <p:nvPr/>
        </p:nvSpPr>
        <p:spPr>
          <a:xfrm>
            <a:off x="1028700" y="5000625"/>
            <a:ext cx="8115300" cy="3329075"/>
          </a:xfrm>
          <a:prstGeom prst="rect">
            <a:avLst/>
          </a:prstGeom>
        </p:spPr>
        <p:txBody>
          <a:bodyPr lIns="0" tIns="0" rIns="0" bIns="0" rtlCol="0" anchor="t">
            <a:spAutoFit/>
          </a:bodyPr>
          <a:lstStyle/>
          <a:p>
            <a:pPr marL="950270" lvl="1" indent="-475135">
              <a:lnSpc>
                <a:spcPts val="6602"/>
              </a:lnSpc>
              <a:buFont typeface="Arial"/>
              <a:buChar char="•"/>
            </a:pPr>
            <a:r>
              <a:rPr lang="en-US" sz="4401" spc="44">
                <a:solidFill>
                  <a:srgbClr val="1E3653"/>
                </a:solidFill>
                <a:latin typeface="Glacial Indifference"/>
              </a:rPr>
              <a:t>Introduction</a:t>
            </a:r>
          </a:p>
          <a:p>
            <a:pPr marL="950270" lvl="1" indent="-475135">
              <a:lnSpc>
                <a:spcPts val="6602"/>
              </a:lnSpc>
              <a:buFont typeface="Arial"/>
              <a:buChar char="•"/>
            </a:pPr>
            <a:r>
              <a:rPr lang="en-US" sz="4401" spc="44">
                <a:solidFill>
                  <a:srgbClr val="1E3653"/>
                </a:solidFill>
                <a:latin typeface="Glacial Indifference"/>
              </a:rPr>
              <a:t>Timeline</a:t>
            </a:r>
          </a:p>
          <a:p>
            <a:pPr marL="950270" lvl="1" indent="-475135">
              <a:lnSpc>
                <a:spcPts val="6602"/>
              </a:lnSpc>
              <a:buFont typeface="Arial"/>
              <a:buChar char="•"/>
            </a:pPr>
            <a:r>
              <a:rPr lang="en-US" sz="4401" spc="44">
                <a:solidFill>
                  <a:srgbClr val="1E3653"/>
                </a:solidFill>
                <a:latin typeface="Glacial Indifference"/>
              </a:rPr>
              <a:t>Research</a:t>
            </a:r>
          </a:p>
          <a:p>
            <a:pPr marL="950270" lvl="1" indent="-475135">
              <a:lnSpc>
                <a:spcPts val="6602"/>
              </a:lnSpc>
              <a:buFont typeface="Arial"/>
              <a:buChar char="•"/>
            </a:pPr>
            <a:r>
              <a:rPr lang="en-US" sz="4401" spc="44">
                <a:solidFill>
                  <a:srgbClr val="1E3653"/>
                </a:solidFill>
                <a:latin typeface="Glacial Indifference"/>
              </a:rPr>
              <a:t>Feedback and next steps</a:t>
            </a:r>
          </a:p>
        </p:txBody>
      </p:sp>
      <p:sp>
        <p:nvSpPr>
          <p:cNvPr id="8" name="Freeform 8"/>
          <p:cNvSpPr/>
          <p:nvPr/>
        </p:nvSpPr>
        <p:spPr>
          <a:xfrm>
            <a:off x="14256574" y="6882132"/>
            <a:ext cx="5015136" cy="3836579"/>
          </a:xfrm>
          <a:custGeom>
            <a:avLst/>
            <a:gdLst/>
            <a:ahLst/>
            <a:cxnLst/>
            <a:rect l="l" t="t" r="r" b="b"/>
            <a:pathLst>
              <a:path w="5015136" h="3836579">
                <a:moveTo>
                  <a:pt x="0" y="0"/>
                </a:moveTo>
                <a:lnTo>
                  <a:pt x="5015136" y="0"/>
                </a:lnTo>
                <a:lnTo>
                  <a:pt x="5015136" y="3836580"/>
                </a:lnTo>
                <a:lnTo>
                  <a:pt x="0" y="38365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0" y="9546582"/>
            <a:ext cx="18858879" cy="740418"/>
          </a:xfrm>
          <a:prstGeom prst="rect">
            <a:avLst/>
          </a:prstGeom>
          <a:solidFill>
            <a:srgbClr val="1E3653"/>
          </a:solidFill>
        </p:spPr>
        <p:txBody>
          <a:bodyPr/>
          <a:lstStyle/>
          <a:p>
            <a:endParaRPr lang="en-US"/>
          </a:p>
        </p:txBody>
      </p:sp>
      <p:sp>
        <p:nvSpPr>
          <p:cNvPr id="3" name="Freeform 3"/>
          <p:cNvSpPr/>
          <p:nvPr/>
        </p:nvSpPr>
        <p:spPr>
          <a:xfrm>
            <a:off x="5079397" y="2034079"/>
            <a:ext cx="8129206" cy="6218843"/>
          </a:xfrm>
          <a:custGeom>
            <a:avLst/>
            <a:gdLst/>
            <a:ahLst/>
            <a:cxnLst/>
            <a:rect l="l" t="t" r="r" b="b"/>
            <a:pathLst>
              <a:path w="8129206" h="6218843">
                <a:moveTo>
                  <a:pt x="0" y="0"/>
                </a:moveTo>
                <a:lnTo>
                  <a:pt x="8129206" y="0"/>
                </a:lnTo>
                <a:lnTo>
                  <a:pt x="8129206" y="6218842"/>
                </a:lnTo>
                <a:lnTo>
                  <a:pt x="0" y="621884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2114308" y="522285"/>
            <a:ext cx="14059385" cy="1285875"/>
          </a:xfrm>
          <a:prstGeom prst="rect">
            <a:avLst/>
          </a:prstGeom>
        </p:spPr>
        <p:txBody>
          <a:bodyPr lIns="0" tIns="0" rIns="0" bIns="0" rtlCol="0" anchor="t">
            <a:spAutoFit/>
          </a:bodyPr>
          <a:lstStyle/>
          <a:p>
            <a:pPr algn="ctr">
              <a:lnSpc>
                <a:spcPts val="10500"/>
              </a:lnSpc>
            </a:pPr>
            <a:r>
              <a:rPr lang="en-US" sz="7500" spc="825">
                <a:solidFill>
                  <a:srgbClr val="1E3653"/>
                </a:solidFill>
                <a:latin typeface="League Spartan Italics"/>
              </a:rPr>
              <a:t>BEHAVIORAL HEALTH</a:t>
            </a:r>
          </a:p>
        </p:txBody>
      </p:sp>
      <p:sp>
        <p:nvSpPr>
          <p:cNvPr id="5" name="TextBox 5"/>
          <p:cNvSpPr txBox="1"/>
          <p:nvPr/>
        </p:nvSpPr>
        <p:spPr>
          <a:xfrm>
            <a:off x="2488836" y="2968904"/>
            <a:ext cx="13310329" cy="3469005"/>
          </a:xfrm>
          <a:prstGeom prst="rect">
            <a:avLst/>
          </a:prstGeom>
        </p:spPr>
        <p:txBody>
          <a:bodyPr lIns="0" tIns="0" rIns="0" bIns="0" rtlCol="0" anchor="t">
            <a:spAutoFit/>
          </a:bodyPr>
          <a:lstStyle/>
          <a:p>
            <a:pPr>
              <a:lnSpc>
                <a:spcPts val="4620"/>
              </a:lnSpc>
            </a:pPr>
            <a:r>
              <a:rPr lang="en-US" sz="3300" spc="297">
                <a:solidFill>
                  <a:srgbClr val="1E3653"/>
                </a:solidFill>
                <a:latin typeface="Glacial Indifference"/>
              </a:rPr>
              <a:t>Refers generally to mental health and substance use disorders, life stressors and crises, and stress-related physical symptoms. </a:t>
            </a:r>
          </a:p>
          <a:p>
            <a:pPr>
              <a:lnSpc>
                <a:spcPts val="4620"/>
              </a:lnSpc>
            </a:pPr>
            <a:endParaRPr lang="en-US" sz="3300" spc="297">
              <a:solidFill>
                <a:srgbClr val="1E3653"/>
              </a:solidFill>
              <a:latin typeface="Glacial Indifference"/>
            </a:endParaRPr>
          </a:p>
          <a:p>
            <a:pPr>
              <a:lnSpc>
                <a:spcPts val="4620"/>
              </a:lnSpc>
            </a:pPr>
            <a:r>
              <a:rPr lang="en-US" sz="3300" spc="297">
                <a:solidFill>
                  <a:srgbClr val="1E3653"/>
                </a:solidFill>
                <a:latin typeface="Glacial Indifference"/>
              </a:rPr>
              <a:t>Behavioral health care refers to the prevention, diagnosis and treatment of those conditions.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0" y="9546582"/>
            <a:ext cx="18858879" cy="740418"/>
          </a:xfrm>
          <a:prstGeom prst="rect">
            <a:avLst/>
          </a:prstGeom>
          <a:solidFill>
            <a:srgbClr val="1E3653"/>
          </a:solidFill>
        </p:spPr>
        <p:txBody>
          <a:bodyPr/>
          <a:lstStyle/>
          <a:p>
            <a:endParaRPr lang="en-US"/>
          </a:p>
        </p:txBody>
      </p:sp>
      <p:sp>
        <p:nvSpPr>
          <p:cNvPr id="3" name="Freeform 3"/>
          <p:cNvSpPr/>
          <p:nvPr/>
        </p:nvSpPr>
        <p:spPr>
          <a:xfrm>
            <a:off x="5079397" y="2034079"/>
            <a:ext cx="8129206" cy="6218843"/>
          </a:xfrm>
          <a:custGeom>
            <a:avLst/>
            <a:gdLst/>
            <a:ahLst/>
            <a:cxnLst/>
            <a:rect l="l" t="t" r="r" b="b"/>
            <a:pathLst>
              <a:path w="8129206" h="6218843">
                <a:moveTo>
                  <a:pt x="0" y="0"/>
                </a:moveTo>
                <a:lnTo>
                  <a:pt x="8129206" y="0"/>
                </a:lnTo>
                <a:lnTo>
                  <a:pt x="8129206" y="6218842"/>
                </a:lnTo>
                <a:lnTo>
                  <a:pt x="0" y="6218842"/>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2114308" y="522285"/>
            <a:ext cx="14059385" cy="1285875"/>
          </a:xfrm>
          <a:prstGeom prst="rect">
            <a:avLst/>
          </a:prstGeom>
        </p:spPr>
        <p:txBody>
          <a:bodyPr lIns="0" tIns="0" rIns="0" bIns="0" rtlCol="0" anchor="t">
            <a:spAutoFit/>
          </a:bodyPr>
          <a:lstStyle/>
          <a:p>
            <a:pPr algn="ctr">
              <a:lnSpc>
                <a:spcPts val="10500"/>
              </a:lnSpc>
            </a:pPr>
            <a:r>
              <a:rPr lang="en-US" sz="7500" spc="825">
                <a:solidFill>
                  <a:srgbClr val="1E3653"/>
                </a:solidFill>
                <a:latin typeface="League Spartan Italics"/>
              </a:rPr>
              <a:t>OUR GOAL</a:t>
            </a:r>
          </a:p>
        </p:txBody>
      </p:sp>
      <p:sp>
        <p:nvSpPr>
          <p:cNvPr id="5" name="TextBox 5"/>
          <p:cNvSpPr txBox="1"/>
          <p:nvPr/>
        </p:nvSpPr>
        <p:spPr>
          <a:xfrm>
            <a:off x="1028700" y="2448416"/>
            <a:ext cx="16933423" cy="5412105"/>
          </a:xfrm>
          <a:prstGeom prst="rect">
            <a:avLst/>
          </a:prstGeom>
        </p:spPr>
        <p:txBody>
          <a:bodyPr lIns="0" tIns="0" rIns="0" bIns="0" rtlCol="0" anchor="t">
            <a:spAutoFit/>
          </a:bodyPr>
          <a:lstStyle/>
          <a:p>
            <a:pPr>
              <a:lnSpc>
                <a:spcPts val="4620"/>
              </a:lnSpc>
            </a:pPr>
            <a:r>
              <a:rPr lang="en-US" sz="3300" spc="297">
                <a:solidFill>
                  <a:srgbClr val="1E3653"/>
                </a:solidFill>
                <a:latin typeface="Glacial Indifference"/>
              </a:rPr>
              <a:t>To create a healthy work environment with increased retention where behavioral health of employees is a priority and resources are provided for employees to utilize.</a:t>
            </a:r>
          </a:p>
          <a:p>
            <a:pPr>
              <a:lnSpc>
                <a:spcPts val="4620"/>
              </a:lnSpc>
            </a:pPr>
            <a:endParaRPr lang="en-US" sz="3300" spc="297">
              <a:solidFill>
                <a:srgbClr val="1E3653"/>
              </a:solidFill>
              <a:latin typeface="Glacial Indifference"/>
            </a:endParaRPr>
          </a:p>
          <a:p>
            <a:pPr>
              <a:lnSpc>
                <a:spcPts val="6159"/>
              </a:lnSpc>
            </a:pPr>
            <a:r>
              <a:rPr lang="en-US" sz="4399" spc="395">
                <a:solidFill>
                  <a:srgbClr val="1E3653"/>
                </a:solidFill>
                <a:latin typeface="Glacial Indifference Bold"/>
              </a:rPr>
              <a:t>WHAT DOES THIS LOOK LIKE:</a:t>
            </a:r>
          </a:p>
          <a:p>
            <a:pPr>
              <a:lnSpc>
                <a:spcPts val="4620"/>
              </a:lnSpc>
            </a:pPr>
            <a:r>
              <a:rPr lang="en-US" sz="3300" spc="297">
                <a:solidFill>
                  <a:srgbClr val="1E3653"/>
                </a:solidFill>
                <a:latin typeface="Glacial Indifference"/>
              </a:rPr>
              <a:t>We are looking at providing an application that you would be able to download on your phone. Each application has a different range of features they offer.</a:t>
            </a:r>
          </a:p>
          <a:p>
            <a:pPr>
              <a:lnSpc>
                <a:spcPts val="4620"/>
              </a:lnSpc>
            </a:pPr>
            <a:endParaRPr lang="en-US" sz="3300" spc="297">
              <a:solidFill>
                <a:srgbClr val="1E3653"/>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0" y="9546582"/>
            <a:ext cx="18858879" cy="740418"/>
          </a:xfrm>
          <a:prstGeom prst="rect">
            <a:avLst/>
          </a:prstGeom>
          <a:solidFill>
            <a:srgbClr val="1E3653"/>
          </a:solidFill>
        </p:spPr>
        <p:txBody>
          <a:bodyPr/>
          <a:lstStyle/>
          <a:p>
            <a:endParaRPr lang="en-US"/>
          </a:p>
        </p:txBody>
      </p:sp>
      <p:sp>
        <p:nvSpPr>
          <p:cNvPr id="3" name="Freeform 3"/>
          <p:cNvSpPr/>
          <p:nvPr/>
        </p:nvSpPr>
        <p:spPr>
          <a:xfrm>
            <a:off x="5079397" y="2567950"/>
            <a:ext cx="8129206" cy="6218843"/>
          </a:xfrm>
          <a:custGeom>
            <a:avLst/>
            <a:gdLst/>
            <a:ahLst/>
            <a:cxnLst/>
            <a:rect l="l" t="t" r="r" b="b"/>
            <a:pathLst>
              <a:path w="8129206" h="6218843">
                <a:moveTo>
                  <a:pt x="0" y="0"/>
                </a:moveTo>
                <a:lnTo>
                  <a:pt x="8129206" y="0"/>
                </a:lnTo>
                <a:lnTo>
                  <a:pt x="8129206" y="6218843"/>
                </a:lnTo>
                <a:lnTo>
                  <a:pt x="0" y="6218843"/>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2114308" y="522285"/>
            <a:ext cx="14059385" cy="1285875"/>
          </a:xfrm>
          <a:prstGeom prst="rect">
            <a:avLst/>
          </a:prstGeom>
        </p:spPr>
        <p:txBody>
          <a:bodyPr lIns="0" tIns="0" rIns="0" bIns="0" rtlCol="0" anchor="t">
            <a:spAutoFit/>
          </a:bodyPr>
          <a:lstStyle/>
          <a:p>
            <a:pPr algn="ctr">
              <a:lnSpc>
                <a:spcPts val="10500"/>
              </a:lnSpc>
            </a:pPr>
            <a:r>
              <a:rPr lang="en-US" sz="7500" spc="825">
                <a:solidFill>
                  <a:srgbClr val="1E3653"/>
                </a:solidFill>
                <a:latin typeface="League Spartan Italics"/>
              </a:rPr>
              <a:t>WHY NOW?</a:t>
            </a:r>
          </a:p>
        </p:txBody>
      </p:sp>
      <p:grpSp>
        <p:nvGrpSpPr>
          <p:cNvPr id="5" name="Group 5"/>
          <p:cNvGrpSpPr/>
          <p:nvPr/>
        </p:nvGrpSpPr>
        <p:grpSpPr>
          <a:xfrm>
            <a:off x="721565" y="3183321"/>
            <a:ext cx="4519586" cy="4289820"/>
            <a:chOff x="0" y="0"/>
            <a:chExt cx="6026115" cy="5719760"/>
          </a:xfrm>
        </p:grpSpPr>
        <p:sp>
          <p:nvSpPr>
            <p:cNvPr id="6" name="TextBox 6"/>
            <p:cNvSpPr txBox="1"/>
            <p:nvPr/>
          </p:nvSpPr>
          <p:spPr>
            <a:xfrm>
              <a:off x="0" y="-66675"/>
              <a:ext cx="6026115" cy="1504315"/>
            </a:xfrm>
            <a:prstGeom prst="rect">
              <a:avLst/>
            </a:prstGeom>
          </p:spPr>
          <p:txBody>
            <a:bodyPr lIns="0" tIns="0" rIns="0" bIns="0" rtlCol="0" anchor="t">
              <a:spAutoFit/>
            </a:bodyPr>
            <a:lstStyle/>
            <a:p>
              <a:pPr>
                <a:lnSpc>
                  <a:spcPts val="4620"/>
                </a:lnSpc>
              </a:pPr>
              <a:r>
                <a:rPr lang="en-US" sz="3300" spc="297" dirty="0">
                  <a:solidFill>
                    <a:srgbClr val="1E3653"/>
                  </a:solidFill>
                  <a:latin typeface="Glacial Indifference Bold"/>
                </a:rPr>
                <a:t>APPARENT NEED NATIONALLY</a:t>
              </a:r>
            </a:p>
          </p:txBody>
        </p:sp>
        <p:sp>
          <p:nvSpPr>
            <p:cNvPr id="7" name="TextBox 7"/>
            <p:cNvSpPr txBox="1"/>
            <p:nvPr/>
          </p:nvSpPr>
          <p:spPr>
            <a:xfrm>
              <a:off x="0" y="1784031"/>
              <a:ext cx="6026115" cy="3935729"/>
            </a:xfrm>
            <a:prstGeom prst="rect">
              <a:avLst/>
            </a:prstGeom>
          </p:spPr>
          <p:txBody>
            <a:bodyPr lIns="0" tIns="0" rIns="0" bIns="0" rtlCol="0" anchor="t">
              <a:spAutoFit/>
            </a:bodyPr>
            <a:lstStyle/>
            <a:p>
              <a:pPr>
                <a:lnSpc>
                  <a:spcPts val="4500"/>
                </a:lnSpc>
              </a:pPr>
              <a:r>
                <a:rPr lang="en-US" sz="3000" spc="30" dirty="0">
                  <a:solidFill>
                    <a:srgbClr val="1E3653"/>
                  </a:solidFill>
                  <a:latin typeface="Glacial Indifference"/>
                </a:rPr>
                <a:t>1 in 5 adults in the U.S. has a clinically significant mental health or substance use disorder.</a:t>
              </a:r>
            </a:p>
            <a:p>
              <a:pPr>
                <a:lnSpc>
                  <a:spcPts val="2700"/>
                </a:lnSpc>
              </a:pPr>
              <a:r>
                <a:rPr lang="en-US" sz="1800" spc="18" dirty="0">
                  <a:solidFill>
                    <a:srgbClr val="1E3653"/>
                  </a:solidFill>
                  <a:latin typeface="Glacial Indifference"/>
                </a:rPr>
                <a:t>Substance Abuse and Mental Health Services Administration (SAMHSA)</a:t>
              </a:r>
            </a:p>
          </p:txBody>
        </p:sp>
      </p:grpSp>
      <p:grpSp>
        <p:nvGrpSpPr>
          <p:cNvPr id="8" name="Group 8"/>
          <p:cNvGrpSpPr/>
          <p:nvPr/>
        </p:nvGrpSpPr>
        <p:grpSpPr>
          <a:xfrm>
            <a:off x="6887828" y="3183321"/>
            <a:ext cx="4366964" cy="3929776"/>
            <a:chOff x="0" y="0"/>
            <a:chExt cx="5822618" cy="5239701"/>
          </a:xfrm>
        </p:grpSpPr>
        <p:sp>
          <p:nvSpPr>
            <p:cNvPr id="9" name="TextBox 9"/>
            <p:cNvSpPr txBox="1"/>
            <p:nvPr/>
          </p:nvSpPr>
          <p:spPr>
            <a:xfrm>
              <a:off x="0" y="-66675"/>
              <a:ext cx="5822618" cy="1504315"/>
            </a:xfrm>
            <a:prstGeom prst="rect">
              <a:avLst/>
            </a:prstGeom>
          </p:spPr>
          <p:txBody>
            <a:bodyPr lIns="0" tIns="0" rIns="0" bIns="0" rtlCol="0" anchor="t">
              <a:spAutoFit/>
            </a:bodyPr>
            <a:lstStyle/>
            <a:p>
              <a:pPr>
                <a:lnSpc>
                  <a:spcPts val="4620"/>
                </a:lnSpc>
              </a:pPr>
              <a:r>
                <a:rPr lang="en-US" sz="3300" spc="297">
                  <a:solidFill>
                    <a:srgbClr val="1E3653"/>
                  </a:solidFill>
                  <a:latin typeface="Glacial Indifference Bold"/>
                </a:rPr>
                <a:t>SPECIFIC NEED IN KANSAS</a:t>
              </a:r>
            </a:p>
          </p:txBody>
        </p:sp>
        <p:sp>
          <p:nvSpPr>
            <p:cNvPr id="10" name="TextBox 10"/>
            <p:cNvSpPr txBox="1"/>
            <p:nvPr/>
          </p:nvSpPr>
          <p:spPr>
            <a:xfrm>
              <a:off x="0" y="1784031"/>
              <a:ext cx="5822618" cy="3455670"/>
            </a:xfrm>
            <a:prstGeom prst="rect">
              <a:avLst/>
            </a:prstGeom>
          </p:spPr>
          <p:txBody>
            <a:bodyPr lIns="0" tIns="0" rIns="0" bIns="0" rtlCol="0" anchor="t">
              <a:spAutoFit/>
            </a:bodyPr>
            <a:lstStyle/>
            <a:p>
              <a:pPr>
                <a:lnSpc>
                  <a:spcPts val="4500"/>
                </a:lnSpc>
              </a:pPr>
              <a:r>
                <a:rPr lang="en-US" sz="3000" spc="30" dirty="0">
                  <a:solidFill>
                    <a:srgbClr val="1E3653"/>
                  </a:solidFill>
                  <a:latin typeface="Glacial Indifference"/>
                </a:rPr>
                <a:t>Kansas is last in the nation in mental health rankings by state. </a:t>
              </a:r>
            </a:p>
            <a:p>
              <a:pPr>
                <a:lnSpc>
                  <a:spcPts val="4500"/>
                </a:lnSpc>
              </a:pPr>
              <a:r>
                <a:rPr lang="en-US" sz="3000" spc="30" dirty="0">
                  <a:solidFill>
                    <a:srgbClr val="1E3653"/>
                  </a:solidFill>
                  <a:latin typeface="Glacial Indifference"/>
                </a:rPr>
                <a:t>Rural areas lack access</a:t>
              </a:r>
            </a:p>
            <a:p>
              <a:pPr>
                <a:lnSpc>
                  <a:spcPts val="2550"/>
                </a:lnSpc>
              </a:pPr>
              <a:r>
                <a:rPr lang="en-US" sz="1700" spc="17" dirty="0">
                  <a:solidFill>
                    <a:srgbClr val="1E3653"/>
                  </a:solidFill>
                  <a:latin typeface="Glacial Indifference"/>
                </a:rPr>
                <a:t>Mental Health America</a:t>
              </a:r>
            </a:p>
          </p:txBody>
        </p:sp>
      </p:grpSp>
      <p:grpSp>
        <p:nvGrpSpPr>
          <p:cNvPr id="11" name="Group 11"/>
          <p:cNvGrpSpPr/>
          <p:nvPr/>
        </p:nvGrpSpPr>
        <p:grpSpPr>
          <a:xfrm>
            <a:off x="12901468" y="3133315"/>
            <a:ext cx="4664967" cy="5167911"/>
            <a:chOff x="0" y="-66675"/>
            <a:chExt cx="6219956" cy="6890548"/>
          </a:xfrm>
        </p:grpSpPr>
        <p:sp>
          <p:nvSpPr>
            <p:cNvPr id="12" name="TextBox 12"/>
            <p:cNvSpPr txBox="1"/>
            <p:nvPr/>
          </p:nvSpPr>
          <p:spPr>
            <a:xfrm>
              <a:off x="0" y="-66675"/>
              <a:ext cx="6219956" cy="1504315"/>
            </a:xfrm>
            <a:prstGeom prst="rect">
              <a:avLst/>
            </a:prstGeom>
          </p:spPr>
          <p:txBody>
            <a:bodyPr lIns="0" tIns="0" rIns="0" bIns="0" rtlCol="0" anchor="t">
              <a:spAutoFit/>
            </a:bodyPr>
            <a:lstStyle/>
            <a:p>
              <a:pPr>
                <a:lnSpc>
                  <a:spcPts val="4620"/>
                </a:lnSpc>
              </a:pPr>
              <a:r>
                <a:rPr lang="en-US" sz="3300" spc="297">
                  <a:solidFill>
                    <a:srgbClr val="1E3653"/>
                  </a:solidFill>
                  <a:latin typeface="Glacial Indifference Bold"/>
                </a:rPr>
                <a:t>WE ARE IN A CRUCIAL TIME</a:t>
              </a:r>
            </a:p>
          </p:txBody>
        </p:sp>
        <p:sp>
          <p:nvSpPr>
            <p:cNvPr id="13" name="TextBox 13"/>
            <p:cNvSpPr txBox="1"/>
            <p:nvPr/>
          </p:nvSpPr>
          <p:spPr>
            <a:xfrm>
              <a:off x="0" y="1784032"/>
              <a:ext cx="6219956" cy="5039841"/>
            </a:xfrm>
            <a:prstGeom prst="rect">
              <a:avLst/>
            </a:prstGeom>
          </p:spPr>
          <p:txBody>
            <a:bodyPr lIns="0" tIns="0" rIns="0" bIns="0" rtlCol="0" anchor="t">
              <a:spAutoFit/>
            </a:bodyPr>
            <a:lstStyle/>
            <a:p>
              <a:pPr>
                <a:lnSpc>
                  <a:spcPts val="4500"/>
                </a:lnSpc>
              </a:pPr>
              <a:r>
                <a:rPr lang="en-US" sz="3000" spc="30" dirty="0">
                  <a:solidFill>
                    <a:srgbClr val="1E3653"/>
                  </a:solidFill>
                  <a:latin typeface="Glacial Indifference"/>
                </a:rPr>
                <a:t>From 15 March 2020 through 31 August 2021, 51 Kansas local health officials (representing 41 counties) left their due in part to stress, burnout and anxiety </a:t>
              </a:r>
            </a:p>
            <a:p>
              <a:pPr>
                <a:lnSpc>
                  <a:spcPts val="2700"/>
                </a:lnSpc>
              </a:pPr>
              <a:r>
                <a:rPr lang="en-US" sz="1800" spc="18" dirty="0">
                  <a:solidFill>
                    <a:srgbClr val="1E3653"/>
                  </a:solidFill>
                  <a:latin typeface="Glacial Indifference"/>
                </a:rPr>
                <a:t>Cain, Cristi et al. 2022</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3653"/>
        </a:solidFill>
        <a:effectLst/>
      </p:bgPr>
    </p:bg>
    <p:spTree>
      <p:nvGrpSpPr>
        <p:cNvPr id="1" name=""/>
        <p:cNvGrpSpPr/>
        <p:nvPr/>
      </p:nvGrpSpPr>
      <p:grpSpPr>
        <a:xfrm>
          <a:off x="0" y="0"/>
          <a:ext cx="0" cy="0"/>
          <a:chOff x="0" y="0"/>
          <a:chExt cx="0" cy="0"/>
        </a:xfrm>
      </p:grpSpPr>
      <p:sp>
        <p:nvSpPr>
          <p:cNvPr id="2" name="AutoShape 2"/>
          <p:cNvSpPr/>
          <p:nvPr/>
        </p:nvSpPr>
        <p:spPr>
          <a:xfrm>
            <a:off x="5511691" y="-243048"/>
            <a:ext cx="12776309" cy="10773096"/>
          </a:xfrm>
          <a:prstGeom prst="rect">
            <a:avLst/>
          </a:prstGeom>
          <a:solidFill>
            <a:srgbClr val="95CDFF"/>
          </a:solidFill>
        </p:spPr>
        <p:txBody>
          <a:bodyPr/>
          <a:lstStyle/>
          <a:p>
            <a:endParaRPr lang="en-US"/>
          </a:p>
        </p:txBody>
      </p:sp>
      <p:sp>
        <p:nvSpPr>
          <p:cNvPr id="3" name="Freeform 3"/>
          <p:cNvSpPr/>
          <p:nvPr/>
        </p:nvSpPr>
        <p:spPr>
          <a:xfrm>
            <a:off x="384511" y="6131475"/>
            <a:ext cx="4692097" cy="3589454"/>
          </a:xfrm>
          <a:custGeom>
            <a:avLst/>
            <a:gdLst/>
            <a:ahLst/>
            <a:cxnLst/>
            <a:rect l="l" t="t" r="r" b="b"/>
            <a:pathLst>
              <a:path w="4692097" h="3589454">
                <a:moveTo>
                  <a:pt x="0" y="0"/>
                </a:moveTo>
                <a:lnTo>
                  <a:pt x="4692096" y="0"/>
                </a:lnTo>
                <a:lnTo>
                  <a:pt x="4692096" y="3589454"/>
                </a:lnTo>
                <a:lnTo>
                  <a:pt x="0" y="3589454"/>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222603" y="233550"/>
            <a:ext cx="5289088" cy="3467735"/>
          </a:xfrm>
          <a:prstGeom prst="rect">
            <a:avLst/>
          </a:prstGeom>
        </p:spPr>
        <p:txBody>
          <a:bodyPr lIns="0" tIns="0" rIns="0" bIns="0" rtlCol="0" anchor="t">
            <a:spAutoFit/>
          </a:bodyPr>
          <a:lstStyle/>
          <a:p>
            <a:pPr>
              <a:lnSpc>
                <a:spcPts val="9295"/>
              </a:lnSpc>
            </a:pPr>
            <a:r>
              <a:rPr lang="en-US" sz="6500" spc="65">
                <a:solidFill>
                  <a:srgbClr val="95CDFF"/>
                </a:solidFill>
                <a:latin typeface="League Spartan Italics"/>
              </a:rPr>
              <a:t>What Can Solutions Look Like?</a:t>
            </a:r>
          </a:p>
        </p:txBody>
      </p:sp>
      <p:grpSp>
        <p:nvGrpSpPr>
          <p:cNvPr id="5" name="Group 5"/>
          <p:cNvGrpSpPr/>
          <p:nvPr/>
        </p:nvGrpSpPr>
        <p:grpSpPr>
          <a:xfrm>
            <a:off x="5900311" y="4287521"/>
            <a:ext cx="12074787" cy="1260057"/>
            <a:chOff x="0" y="0"/>
            <a:chExt cx="16099716" cy="1680077"/>
          </a:xfrm>
        </p:grpSpPr>
        <p:sp>
          <p:nvSpPr>
            <p:cNvPr id="6" name="Freeform 6"/>
            <p:cNvSpPr/>
            <p:nvPr/>
          </p:nvSpPr>
          <p:spPr>
            <a:xfrm>
              <a:off x="0" y="0"/>
              <a:ext cx="1787315" cy="1680077"/>
            </a:xfrm>
            <a:custGeom>
              <a:avLst/>
              <a:gdLst/>
              <a:ahLst/>
              <a:cxnLst/>
              <a:rect l="l" t="t" r="r" b="b"/>
              <a:pathLst>
                <a:path w="1787315" h="1680077">
                  <a:moveTo>
                    <a:pt x="0" y="0"/>
                  </a:moveTo>
                  <a:lnTo>
                    <a:pt x="1787315" y="0"/>
                  </a:lnTo>
                  <a:lnTo>
                    <a:pt x="1787315" y="1680077"/>
                  </a:lnTo>
                  <a:lnTo>
                    <a:pt x="0" y="16800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319586" y="130738"/>
              <a:ext cx="13780130" cy="1361451"/>
            </a:xfrm>
            <a:prstGeom prst="rect">
              <a:avLst/>
            </a:prstGeom>
          </p:spPr>
          <p:txBody>
            <a:bodyPr lIns="0" tIns="0" rIns="0" bIns="0" rtlCol="0" anchor="t">
              <a:spAutoFit/>
            </a:bodyPr>
            <a:lstStyle/>
            <a:p>
              <a:pPr>
                <a:lnSpc>
                  <a:spcPts val="2730"/>
                </a:lnSpc>
                <a:spcBef>
                  <a:spcPct val="0"/>
                </a:spcBef>
              </a:pPr>
              <a:r>
                <a:rPr lang="en-US" sz="1950">
                  <a:solidFill>
                    <a:srgbClr val="131313"/>
                  </a:solidFill>
                  <a:latin typeface="Poppins Bold"/>
                </a:rPr>
                <a:t>Family Support</a:t>
              </a:r>
              <a:r>
                <a:rPr lang="en-US" sz="1950">
                  <a:solidFill>
                    <a:srgbClr val="131313"/>
                  </a:solidFill>
                  <a:latin typeface="Poppins Medium"/>
                </a:rPr>
                <a:t> - Some apps provide support to members of your family at no additional cost. This means they would have access to all the resources such as guided meditation, therapy, psychiatry, coaching, 24/7 chat, etc. </a:t>
              </a:r>
            </a:p>
          </p:txBody>
        </p:sp>
      </p:grpSp>
      <p:sp>
        <p:nvSpPr>
          <p:cNvPr id="8" name="Freeform 8"/>
          <p:cNvSpPr/>
          <p:nvPr/>
        </p:nvSpPr>
        <p:spPr>
          <a:xfrm>
            <a:off x="5802861" y="2604529"/>
            <a:ext cx="1535386" cy="1166893"/>
          </a:xfrm>
          <a:custGeom>
            <a:avLst/>
            <a:gdLst/>
            <a:ahLst/>
            <a:cxnLst/>
            <a:rect l="l" t="t" r="r" b="b"/>
            <a:pathLst>
              <a:path w="1535386" h="1166893">
                <a:moveTo>
                  <a:pt x="0" y="0"/>
                </a:moveTo>
                <a:lnTo>
                  <a:pt x="1535386" y="0"/>
                </a:lnTo>
                <a:lnTo>
                  <a:pt x="1535386" y="1166893"/>
                </a:lnTo>
                <a:lnTo>
                  <a:pt x="0" y="11668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7640000" y="2416870"/>
            <a:ext cx="10298286" cy="1720548"/>
          </a:xfrm>
          <a:prstGeom prst="rect">
            <a:avLst/>
          </a:prstGeom>
        </p:spPr>
        <p:txBody>
          <a:bodyPr lIns="0" tIns="0" rIns="0" bIns="0" rtlCol="0" anchor="t">
            <a:spAutoFit/>
          </a:bodyPr>
          <a:lstStyle/>
          <a:p>
            <a:pPr>
              <a:lnSpc>
                <a:spcPts val="2730"/>
              </a:lnSpc>
              <a:spcBef>
                <a:spcPct val="0"/>
              </a:spcBef>
            </a:pPr>
            <a:r>
              <a:rPr lang="en-US" sz="1950">
                <a:solidFill>
                  <a:srgbClr val="131313"/>
                </a:solidFill>
                <a:latin typeface="Poppins Bold"/>
              </a:rPr>
              <a:t>24/7 Chat</a:t>
            </a:r>
            <a:r>
              <a:rPr lang="en-US" sz="1950">
                <a:solidFill>
                  <a:srgbClr val="131313"/>
                </a:solidFill>
                <a:latin typeface="Poppins Medium"/>
              </a:rPr>
              <a:t> - Some allow for texting at any point during the day or night. You can talk with a real person and they can give you insight and support in the form of coaching. Should you choose to utilize therapy option through the app, the person you are chatting with will also communicate with the therapy provider chosen for you so you do not have to start from scratch. </a:t>
            </a:r>
          </a:p>
        </p:txBody>
      </p:sp>
      <p:grpSp>
        <p:nvGrpSpPr>
          <p:cNvPr id="10" name="Group 10"/>
          <p:cNvGrpSpPr/>
          <p:nvPr/>
        </p:nvGrpSpPr>
        <p:grpSpPr>
          <a:xfrm>
            <a:off x="5941395" y="6088897"/>
            <a:ext cx="11996891" cy="1466412"/>
            <a:chOff x="0" y="0"/>
            <a:chExt cx="15995855" cy="1955216"/>
          </a:xfrm>
        </p:grpSpPr>
        <p:sp>
          <p:nvSpPr>
            <p:cNvPr id="11" name="Freeform 11"/>
            <p:cNvSpPr/>
            <p:nvPr/>
          </p:nvSpPr>
          <p:spPr>
            <a:xfrm>
              <a:off x="0" y="0"/>
              <a:ext cx="1677758" cy="1692568"/>
            </a:xfrm>
            <a:custGeom>
              <a:avLst/>
              <a:gdLst/>
              <a:ahLst/>
              <a:cxnLst/>
              <a:rect l="l" t="t" r="r" b="b"/>
              <a:pathLst>
                <a:path w="1677758" h="1692568">
                  <a:moveTo>
                    <a:pt x="0" y="0"/>
                  </a:moveTo>
                  <a:lnTo>
                    <a:pt x="1677758" y="0"/>
                  </a:lnTo>
                  <a:lnTo>
                    <a:pt x="1677758" y="1692568"/>
                  </a:lnTo>
                  <a:lnTo>
                    <a:pt x="0" y="16925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264807" y="136983"/>
              <a:ext cx="13731047" cy="1818233"/>
            </a:xfrm>
            <a:prstGeom prst="rect">
              <a:avLst/>
            </a:prstGeom>
          </p:spPr>
          <p:txBody>
            <a:bodyPr lIns="0" tIns="0" rIns="0" bIns="0" rtlCol="0" anchor="t">
              <a:spAutoFit/>
            </a:bodyPr>
            <a:lstStyle/>
            <a:p>
              <a:pPr>
                <a:lnSpc>
                  <a:spcPts val="2730"/>
                </a:lnSpc>
                <a:spcBef>
                  <a:spcPct val="0"/>
                </a:spcBef>
              </a:pPr>
              <a:r>
                <a:rPr lang="en-US" sz="1950">
                  <a:solidFill>
                    <a:srgbClr val="131313"/>
                  </a:solidFill>
                  <a:latin typeface="Poppins Bold"/>
                </a:rPr>
                <a:t>Therapy</a:t>
              </a:r>
              <a:r>
                <a:rPr lang="en-US" sz="1950">
                  <a:solidFill>
                    <a:srgbClr val="131313"/>
                  </a:solidFill>
                  <a:latin typeface="Poppins Medium"/>
                </a:rPr>
                <a:t> - Oftentimes, there can be long wait times and limited access to mental health providers in many areas of Kansas. This can create barriers to access in many counties. Some of these apps would give you access to online therapy with a licensed provider you can utilize for free. </a:t>
              </a:r>
            </a:p>
          </p:txBody>
        </p:sp>
      </p:grpSp>
      <p:grpSp>
        <p:nvGrpSpPr>
          <p:cNvPr id="13" name="Group 13"/>
          <p:cNvGrpSpPr/>
          <p:nvPr/>
        </p:nvGrpSpPr>
        <p:grpSpPr>
          <a:xfrm>
            <a:off x="6074786" y="7899641"/>
            <a:ext cx="11863500" cy="1369998"/>
            <a:chOff x="0" y="0"/>
            <a:chExt cx="15818000" cy="1826664"/>
          </a:xfrm>
        </p:grpSpPr>
        <p:sp>
          <p:nvSpPr>
            <p:cNvPr id="14" name="Freeform 14"/>
            <p:cNvSpPr/>
            <p:nvPr/>
          </p:nvSpPr>
          <p:spPr>
            <a:xfrm>
              <a:off x="0" y="0"/>
              <a:ext cx="1322048" cy="1826664"/>
            </a:xfrm>
            <a:custGeom>
              <a:avLst/>
              <a:gdLst/>
              <a:ahLst/>
              <a:cxnLst/>
              <a:rect l="l" t="t" r="r" b="b"/>
              <a:pathLst>
                <a:path w="1322048" h="1826664">
                  <a:moveTo>
                    <a:pt x="0" y="0"/>
                  </a:moveTo>
                  <a:lnTo>
                    <a:pt x="1322048" y="0"/>
                  </a:lnTo>
                  <a:lnTo>
                    <a:pt x="1322048" y="1826664"/>
                  </a:lnTo>
                  <a:lnTo>
                    <a:pt x="0" y="182666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19050" cap="sq">
              <a:solidFill>
                <a:srgbClr val="000000"/>
              </a:solidFill>
              <a:prstDash val="solid"/>
              <a:miter/>
            </a:ln>
          </p:spPr>
          <p:txBody>
            <a:bodyPr/>
            <a:lstStyle/>
            <a:p>
              <a:endParaRPr lang="en-US"/>
            </a:p>
          </p:txBody>
        </p:sp>
        <p:sp>
          <p:nvSpPr>
            <p:cNvPr id="15" name="TextBox 15"/>
            <p:cNvSpPr txBox="1"/>
            <p:nvPr/>
          </p:nvSpPr>
          <p:spPr>
            <a:xfrm>
              <a:off x="2086952" y="8431"/>
              <a:ext cx="13731047" cy="1818233"/>
            </a:xfrm>
            <a:prstGeom prst="rect">
              <a:avLst/>
            </a:prstGeom>
          </p:spPr>
          <p:txBody>
            <a:bodyPr lIns="0" tIns="0" rIns="0" bIns="0" rtlCol="0" anchor="t">
              <a:spAutoFit/>
            </a:bodyPr>
            <a:lstStyle/>
            <a:p>
              <a:pPr>
                <a:lnSpc>
                  <a:spcPts val="2730"/>
                </a:lnSpc>
                <a:spcBef>
                  <a:spcPct val="0"/>
                </a:spcBef>
              </a:pPr>
              <a:r>
                <a:rPr lang="en-US" sz="1950">
                  <a:solidFill>
                    <a:srgbClr val="131313"/>
                  </a:solidFill>
                  <a:latin typeface="Poppins Bold"/>
                </a:rPr>
                <a:t>Psychiatry</a:t>
              </a:r>
              <a:r>
                <a:rPr lang="en-US" sz="1950">
                  <a:solidFill>
                    <a:srgbClr val="131313"/>
                  </a:solidFill>
                  <a:latin typeface="Poppins Medium"/>
                </a:rPr>
                <a:t> - Similar to therapy, long wait times or the lack of psychiatry services are a huge barrier to access in many communities. Some apps provide sessions with psychiatrists for medication and medication management for symptoms associated with ADHD, anxiety, depression, etc. </a:t>
              </a:r>
            </a:p>
          </p:txBody>
        </p:sp>
      </p:grpSp>
      <p:sp>
        <p:nvSpPr>
          <p:cNvPr id="16" name="Freeform 16"/>
          <p:cNvSpPr/>
          <p:nvPr/>
        </p:nvSpPr>
        <p:spPr>
          <a:xfrm>
            <a:off x="6008825" y="857953"/>
            <a:ext cx="1123459" cy="1258777"/>
          </a:xfrm>
          <a:custGeom>
            <a:avLst/>
            <a:gdLst/>
            <a:ahLst/>
            <a:cxnLst/>
            <a:rect l="l" t="t" r="r" b="b"/>
            <a:pathLst>
              <a:path w="1123459" h="1258777">
                <a:moveTo>
                  <a:pt x="0" y="0"/>
                </a:moveTo>
                <a:lnTo>
                  <a:pt x="1123458" y="0"/>
                </a:lnTo>
                <a:lnTo>
                  <a:pt x="1123458" y="1258777"/>
                </a:lnTo>
                <a:lnTo>
                  <a:pt x="0" y="12587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TextBox 17"/>
          <p:cNvSpPr txBox="1"/>
          <p:nvPr/>
        </p:nvSpPr>
        <p:spPr>
          <a:xfrm>
            <a:off x="7640000" y="769786"/>
            <a:ext cx="10508474" cy="1377962"/>
          </a:xfrm>
          <a:prstGeom prst="rect">
            <a:avLst/>
          </a:prstGeom>
        </p:spPr>
        <p:txBody>
          <a:bodyPr lIns="0" tIns="0" rIns="0" bIns="0" rtlCol="0" anchor="t">
            <a:spAutoFit/>
          </a:bodyPr>
          <a:lstStyle/>
          <a:p>
            <a:pPr>
              <a:lnSpc>
                <a:spcPts val="2730"/>
              </a:lnSpc>
              <a:spcBef>
                <a:spcPct val="0"/>
              </a:spcBef>
            </a:pPr>
            <a:r>
              <a:rPr lang="en-US" sz="1950">
                <a:solidFill>
                  <a:srgbClr val="131313"/>
                </a:solidFill>
                <a:latin typeface="Poppins Bold"/>
              </a:rPr>
              <a:t>Skill</a:t>
            </a:r>
            <a:r>
              <a:rPr lang="en-US" sz="1950">
                <a:solidFill>
                  <a:srgbClr val="131313"/>
                </a:solidFill>
                <a:latin typeface="Poppins Medium"/>
              </a:rPr>
              <a:t> </a:t>
            </a:r>
            <a:r>
              <a:rPr lang="en-US" sz="1950">
                <a:solidFill>
                  <a:srgbClr val="131313"/>
                </a:solidFill>
                <a:latin typeface="Poppins Bold"/>
              </a:rPr>
              <a:t>Building</a:t>
            </a:r>
            <a:r>
              <a:rPr lang="en-US" sz="1950">
                <a:solidFill>
                  <a:srgbClr val="131313"/>
                </a:solidFill>
                <a:latin typeface="Poppins Medium"/>
              </a:rPr>
              <a:t> - Guided content is offered by many applications. This gives you the opportunity to learn more about yourself and implement strategies you can apply to your current needs. This can be anything from opportunities to learn more about certain well-being topics, using guided breathing or meditation, self-care, etc.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272976" y="4799991"/>
            <a:ext cx="1742049" cy="575126"/>
            <a:chOff x="0" y="0"/>
            <a:chExt cx="1538724" cy="508000"/>
          </a:xfrm>
        </p:grpSpPr>
        <p:sp>
          <p:nvSpPr>
            <p:cNvPr id="3" name="Freeform 3"/>
            <p:cNvSpPr/>
            <p:nvPr/>
          </p:nvSpPr>
          <p:spPr>
            <a:xfrm>
              <a:off x="0" y="49530"/>
              <a:ext cx="1538724" cy="408940"/>
            </a:xfrm>
            <a:custGeom>
              <a:avLst/>
              <a:gdLst/>
              <a:ahLst/>
              <a:cxnLst/>
              <a:rect l="l" t="t" r="r" b="b"/>
              <a:pathLst>
                <a:path w="1538724" h="408940">
                  <a:moveTo>
                    <a:pt x="1332984" y="0"/>
                  </a:moveTo>
                  <a:cubicBezTo>
                    <a:pt x="1232654" y="0"/>
                    <a:pt x="1150104" y="72390"/>
                    <a:pt x="1131054" y="166370"/>
                  </a:cubicBezTo>
                  <a:lnTo>
                    <a:pt x="0" y="166370"/>
                  </a:lnTo>
                  <a:lnTo>
                    <a:pt x="0" y="242570"/>
                  </a:lnTo>
                  <a:lnTo>
                    <a:pt x="1132324" y="242570"/>
                  </a:lnTo>
                  <a:cubicBezTo>
                    <a:pt x="1150104" y="337820"/>
                    <a:pt x="1233924" y="408940"/>
                    <a:pt x="1334254" y="408940"/>
                  </a:cubicBezTo>
                  <a:cubicBezTo>
                    <a:pt x="1447284" y="408940"/>
                    <a:pt x="1538724" y="317500"/>
                    <a:pt x="1538724" y="204470"/>
                  </a:cubicBezTo>
                  <a:cubicBezTo>
                    <a:pt x="1538724" y="91440"/>
                    <a:pt x="1447284" y="0"/>
                    <a:pt x="1332984" y="0"/>
                  </a:cubicBezTo>
                  <a:close/>
                </a:path>
              </a:pathLst>
            </a:custGeom>
            <a:solidFill>
              <a:srgbClr val="1E3653"/>
            </a:solidFill>
          </p:spPr>
          <p:txBody>
            <a:bodyPr/>
            <a:lstStyle/>
            <a:p>
              <a:endParaRPr lang="en-US"/>
            </a:p>
          </p:txBody>
        </p:sp>
      </p:grpSp>
      <p:grpSp>
        <p:nvGrpSpPr>
          <p:cNvPr id="4" name="Group 4"/>
          <p:cNvGrpSpPr/>
          <p:nvPr/>
        </p:nvGrpSpPr>
        <p:grpSpPr>
          <a:xfrm rot="5400000">
            <a:off x="2729116" y="4799991"/>
            <a:ext cx="1742049" cy="575126"/>
            <a:chOff x="0" y="0"/>
            <a:chExt cx="1538724" cy="508000"/>
          </a:xfrm>
        </p:grpSpPr>
        <p:sp>
          <p:nvSpPr>
            <p:cNvPr id="5" name="Freeform 5"/>
            <p:cNvSpPr/>
            <p:nvPr/>
          </p:nvSpPr>
          <p:spPr>
            <a:xfrm>
              <a:off x="0" y="49530"/>
              <a:ext cx="1538724" cy="408940"/>
            </a:xfrm>
            <a:custGeom>
              <a:avLst/>
              <a:gdLst/>
              <a:ahLst/>
              <a:cxnLst/>
              <a:rect l="l" t="t" r="r" b="b"/>
              <a:pathLst>
                <a:path w="1538724" h="408940">
                  <a:moveTo>
                    <a:pt x="1332984" y="0"/>
                  </a:moveTo>
                  <a:cubicBezTo>
                    <a:pt x="1232654" y="0"/>
                    <a:pt x="1150104" y="72390"/>
                    <a:pt x="1131054" y="166370"/>
                  </a:cubicBezTo>
                  <a:lnTo>
                    <a:pt x="0" y="166370"/>
                  </a:lnTo>
                  <a:lnTo>
                    <a:pt x="0" y="242570"/>
                  </a:lnTo>
                  <a:lnTo>
                    <a:pt x="1132324" y="242570"/>
                  </a:lnTo>
                  <a:cubicBezTo>
                    <a:pt x="1150104" y="337820"/>
                    <a:pt x="1233924" y="408940"/>
                    <a:pt x="1334254" y="408940"/>
                  </a:cubicBezTo>
                  <a:cubicBezTo>
                    <a:pt x="1447284" y="408940"/>
                    <a:pt x="1538724" y="317500"/>
                    <a:pt x="1538724" y="204470"/>
                  </a:cubicBezTo>
                  <a:cubicBezTo>
                    <a:pt x="1538724" y="91440"/>
                    <a:pt x="1447284" y="0"/>
                    <a:pt x="1332984" y="0"/>
                  </a:cubicBezTo>
                  <a:close/>
                </a:path>
              </a:pathLst>
            </a:custGeom>
            <a:solidFill>
              <a:srgbClr val="1E3653"/>
            </a:solidFill>
          </p:spPr>
          <p:txBody>
            <a:bodyPr/>
            <a:lstStyle/>
            <a:p>
              <a:endParaRPr lang="en-US"/>
            </a:p>
          </p:txBody>
        </p:sp>
      </p:grpSp>
      <p:grpSp>
        <p:nvGrpSpPr>
          <p:cNvPr id="6" name="Group 6"/>
          <p:cNvGrpSpPr/>
          <p:nvPr/>
        </p:nvGrpSpPr>
        <p:grpSpPr>
          <a:xfrm rot="5400000">
            <a:off x="13816835" y="4799991"/>
            <a:ext cx="1742049" cy="575126"/>
            <a:chOff x="0" y="0"/>
            <a:chExt cx="1538724" cy="508000"/>
          </a:xfrm>
        </p:grpSpPr>
        <p:sp>
          <p:nvSpPr>
            <p:cNvPr id="7" name="Freeform 7"/>
            <p:cNvSpPr/>
            <p:nvPr/>
          </p:nvSpPr>
          <p:spPr>
            <a:xfrm>
              <a:off x="0" y="49530"/>
              <a:ext cx="1538724" cy="408940"/>
            </a:xfrm>
            <a:custGeom>
              <a:avLst/>
              <a:gdLst/>
              <a:ahLst/>
              <a:cxnLst/>
              <a:rect l="l" t="t" r="r" b="b"/>
              <a:pathLst>
                <a:path w="1538724" h="408940">
                  <a:moveTo>
                    <a:pt x="1332984" y="0"/>
                  </a:moveTo>
                  <a:cubicBezTo>
                    <a:pt x="1232654" y="0"/>
                    <a:pt x="1150104" y="72390"/>
                    <a:pt x="1131054" y="166370"/>
                  </a:cubicBezTo>
                  <a:lnTo>
                    <a:pt x="0" y="166370"/>
                  </a:lnTo>
                  <a:lnTo>
                    <a:pt x="0" y="242570"/>
                  </a:lnTo>
                  <a:lnTo>
                    <a:pt x="1132324" y="242570"/>
                  </a:lnTo>
                  <a:cubicBezTo>
                    <a:pt x="1150104" y="337820"/>
                    <a:pt x="1233924" y="408940"/>
                    <a:pt x="1334254" y="408940"/>
                  </a:cubicBezTo>
                  <a:cubicBezTo>
                    <a:pt x="1447284" y="408940"/>
                    <a:pt x="1538724" y="317500"/>
                    <a:pt x="1538724" y="204470"/>
                  </a:cubicBezTo>
                  <a:cubicBezTo>
                    <a:pt x="1538724" y="91440"/>
                    <a:pt x="1447284" y="0"/>
                    <a:pt x="1332984" y="0"/>
                  </a:cubicBezTo>
                  <a:close/>
                </a:path>
              </a:pathLst>
            </a:custGeom>
            <a:solidFill>
              <a:srgbClr val="1E3653"/>
            </a:solidFill>
          </p:spPr>
          <p:txBody>
            <a:bodyPr/>
            <a:lstStyle/>
            <a:p>
              <a:endParaRPr lang="en-US"/>
            </a:p>
          </p:txBody>
        </p:sp>
      </p:grpSp>
      <p:sp>
        <p:nvSpPr>
          <p:cNvPr id="8" name="AutoShape 8"/>
          <p:cNvSpPr/>
          <p:nvPr/>
        </p:nvSpPr>
        <p:spPr>
          <a:xfrm>
            <a:off x="-73482" y="0"/>
            <a:ext cx="18434963" cy="4753489"/>
          </a:xfrm>
          <a:prstGeom prst="rect">
            <a:avLst/>
          </a:prstGeom>
          <a:solidFill>
            <a:srgbClr val="1E3653"/>
          </a:solidFill>
        </p:spPr>
        <p:txBody>
          <a:bodyPr/>
          <a:lstStyle/>
          <a:p>
            <a:endParaRPr lang="en-US"/>
          </a:p>
        </p:txBody>
      </p:sp>
      <p:sp>
        <p:nvSpPr>
          <p:cNvPr id="9" name="TextBox 9"/>
          <p:cNvSpPr txBox="1"/>
          <p:nvPr/>
        </p:nvSpPr>
        <p:spPr>
          <a:xfrm>
            <a:off x="1859958" y="1662370"/>
            <a:ext cx="14568084" cy="1285875"/>
          </a:xfrm>
          <a:prstGeom prst="rect">
            <a:avLst/>
          </a:prstGeom>
        </p:spPr>
        <p:txBody>
          <a:bodyPr lIns="0" tIns="0" rIns="0" bIns="0" rtlCol="0" anchor="t">
            <a:spAutoFit/>
          </a:bodyPr>
          <a:lstStyle/>
          <a:p>
            <a:pPr algn="ctr">
              <a:lnSpc>
                <a:spcPts val="10500"/>
              </a:lnSpc>
            </a:pPr>
            <a:r>
              <a:rPr lang="en-US" sz="7500" spc="825">
                <a:solidFill>
                  <a:srgbClr val="95CDFF"/>
                </a:solidFill>
                <a:latin typeface="League Spartan Italics"/>
              </a:rPr>
              <a:t>TIMELINE</a:t>
            </a:r>
          </a:p>
        </p:txBody>
      </p:sp>
      <p:grpSp>
        <p:nvGrpSpPr>
          <p:cNvPr id="10" name="Group 10"/>
          <p:cNvGrpSpPr/>
          <p:nvPr/>
        </p:nvGrpSpPr>
        <p:grpSpPr>
          <a:xfrm>
            <a:off x="6600821" y="6299904"/>
            <a:ext cx="5086359" cy="2142886"/>
            <a:chOff x="0" y="0"/>
            <a:chExt cx="6781812" cy="2857181"/>
          </a:xfrm>
        </p:grpSpPr>
        <p:sp>
          <p:nvSpPr>
            <p:cNvPr id="11" name="TextBox 11"/>
            <p:cNvSpPr txBox="1"/>
            <p:nvPr/>
          </p:nvSpPr>
          <p:spPr>
            <a:xfrm>
              <a:off x="0" y="-66675"/>
              <a:ext cx="6781812" cy="729615"/>
            </a:xfrm>
            <a:prstGeom prst="rect">
              <a:avLst/>
            </a:prstGeom>
          </p:spPr>
          <p:txBody>
            <a:bodyPr lIns="0" tIns="0" rIns="0" bIns="0" rtlCol="0" anchor="t">
              <a:spAutoFit/>
            </a:bodyPr>
            <a:lstStyle/>
            <a:p>
              <a:pPr algn="ctr">
                <a:lnSpc>
                  <a:spcPts val="4620"/>
                </a:lnSpc>
              </a:pPr>
              <a:r>
                <a:rPr lang="en-US" sz="3300" spc="297">
                  <a:solidFill>
                    <a:srgbClr val="1E3653"/>
                  </a:solidFill>
                  <a:latin typeface="Glacial Indifference Bold"/>
                </a:rPr>
                <a:t>TODAY</a:t>
              </a:r>
            </a:p>
          </p:txBody>
        </p:sp>
        <p:sp>
          <p:nvSpPr>
            <p:cNvPr id="12" name="TextBox 12"/>
            <p:cNvSpPr txBox="1"/>
            <p:nvPr/>
          </p:nvSpPr>
          <p:spPr>
            <a:xfrm>
              <a:off x="0" y="1028381"/>
              <a:ext cx="6781812" cy="1828800"/>
            </a:xfrm>
            <a:prstGeom prst="rect">
              <a:avLst/>
            </a:prstGeom>
          </p:spPr>
          <p:txBody>
            <a:bodyPr lIns="0" tIns="0" rIns="0" bIns="0" rtlCol="0" anchor="t">
              <a:spAutoFit/>
            </a:bodyPr>
            <a:lstStyle/>
            <a:p>
              <a:pPr algn="ctr">
                <a:lnSpc>
                  <a:spcPts val="3749"/>
                </a:lnSpc>
              </a:pPr>
              <a:r>
                <a:rPr lang="en-US" sz="2499" spc="24">
                  <a:solidFill>
                    <a:srgbClr val="1E3653"/>
                  </a:solidFill>
                  <a:latin typeface="Glacial Indifference"/>
                </a:rPr>
                <a:t>Present reserach and findings</a:t>
              </a:r>
            </a:p>
            <a:p>
              <a:pPr algn="ctr">
                <a:lnSpc>
                  <a:spcPts val="3749"/>
                </a:lnSpc>
              </a:pPr>
              <a:r>
                <a:rPr lang="en-US" sz="2499" spc="24">
                  <a:solidFill>
                    <a:srgbClr val="1E3653"/>
                  </a:solidFill>
                  <a:latin typeface="Glacial Indifference"/>
                </a:rPr>
                <a:t>Gain feedback and insight</a:t>
              </a:r>
            </a:p>
            <a:p>
              <a:pPr algn="ctr">
                <a:lnSpc>
                  <a:spcPts val="3750"/>
                </a:lnSpc>
              </a:pPr>
              <a:r>
                <a:rPr lang="en-US" sz="2500" spc="25">
                  <a:solidFill>
                    <a:srgbClr val="1E3653"/>
                  </a:solidFill>
                  <a:latin typeface="Glacial Indifference"/>
                </a:rPr>
                <a:t>Develop areas of future research</a:t>
              </a:r>
            </a:p>
          </p:txBody>
        </p:sp>
      </p:grpSp>
      <p:grpSp>
        <p:nvGrpSpPr>
          <p:cNvPr id="13" name="Group 13"/>
          <p:cNvGrpSpPr/>
          <p:nvPr/>
        </p:nvGrpSpPr>
        <p:grpSpPr>
          <a:xfrm>
            <a:off x="12144680" y="6299904"/>
            <a:ext cx="5086359" cy="2142886"/>
            <a:chOff x="0" y="0"/>
            <a:chExt cx="6781812" cy="2857181"/>
          </a:xfrm>
        </p:grpSpPr>
        <p:sp>
          <p:nvSpPr>
            <p:cNvPr id="14" name="TextBox 14"/>
            <p:cNvSpPr txBox="1"/>
            <p:nvPr/>
          </p:nvSpPr>
          <p:spPr>
            <a:xfrm>
              <a:off x="0" y="-66675"/>
              <a:ext cx="6781812" cy="729615"/>
            </a:xfrm>
            <a:prstGeom prst="rect">
              <a:avLst/>
            </a:prstGeom>
          </p:spPr>
          <p:txBody>
            <a:bodyPr lIns="0" tIns="0" rIns="0" bIns="0" rtlCol="0" anchor="t">
              <a:spAutoFit/>
            </a:bodyPr>
            <a:lstStyle/>
            <a:p>
              <a:pPr algn="ctr">
                <a:lnSpc>
                  <a:spcPts val="4620"/>
                </a:lnSpc>
              </a:pPr>
              <a:r>
                <a:rPr lang="en-US" sz="3300" spc="297">
                  <a:solidFill>
                    <a:srgbClr val="1E3653"/>
                  </a:solidFill>
                  <a:latin typeface="Glacial Indifference Bold"/>
                </a:rPr>
                <a:t>FUTURE</a:t>
              </a:r>
            </a:p>
          </p:txBody>
        </p:sp>
        <p:sp>
          <p:nvSpPr>
            <p:cNvPr id="15" name="TextBox 15"/>
            <p:cNvSpPr txBox="1"/>
            <p:nvPr/>
          </p:nvSpPr>
          <p:spPr>
            <a:xfrm>
              <a:off x="0" y="1028381"/>
              <a:ext cx="6781812" cy="1828800"/>
            </a:xfrm>
            <a:prstGeom prst="rect">
              <a:avLst/>
            </a:prstGeom>
          </p:spPr>
          <p:txBody>
            <a:bodyPr lIns="0" tIns="0" rIns="0" bIns="0" rtlCol="0" anchor="t">
              <a:spAutoFit/>
            </a:bodyPr>
            <a:lstStyle/>
            <a:p>
              <a:pPr algn="ctr">
                <a:lnSpc>
                  <a:spcPts val="3749"/>
                </a:lnSpc>
              </a:pPr>
              <a:r>
                <a:rPr lang="en-US" sz="2499" spc="24">
                  <a:solidFill>
                    <a:srgbClr val="1E3653"/>
                  </a:solidFill>
                  <a:latin typeface="Glacial Indifference"/>
                </a:rPr>
                <a:t>Present for funding consideration</a:t>
              </a:r>
            </a:p>
            <a:p>
              <a:pPr algn="ctr">
                <a:lnSpc>
                  <a:spcPts val="3749"/>
                </a:lnSpc>
              </a:pPr>
              <a:r>
                <a:rPr lang="en-US" sz="2499" spc="24">
                  <a:solidFill>
                    <a:srgbClr val="1E3653"/>
                  </a:solidFill>
                  <a:latin typeface="Glacial Indifference"/>
                </a:rPr>
                <a:t>Ensure utilization of product </a:t>
              </a:r>
            </a:p>
            <a:p>
              <a:pPr algn="ctr">
                <a:lnSpc>
                  <a:spcPts val="3750"/>
                </a:lnSpc>
              </a:pPr>
              <a:r>
                <a:rPr lang="en-US" sz="2500" spc="25">
                  <a:solidFill>
                    <a:srgbClr val="1E3653"/>
                  </a:solidFill>
                  <a:latin typeface="Glacial Indifference"/>
                </a:rPr>
                <a:t>Track for effectiveness</a:t>
              </a:r>
            </a:p>
          </p:txBody>
        </p:sp>
      </p:grpSp>
      <p:grpSp>
        <p:nvGrpSpPr>
          <p:cNvPr id="16" name="Group 16"/>
          <p:cNvGrpSpPr/>
          <p:nvPr/>
        </p:nvGrpSpPr>
        <p:grpSpPr>
          <a:xfrm>
            <a:off x="1056961" y="6299904"/>
            <a:ext cx="5086359" cy="2142886"/>
            <a:chOff x="0" y="0"/>
            <a:chExt cx="6781812" cy="2857181"/>
          </a:xfrm>
        </p:grpSpPr>
        <p:sp>
          <p:nvSpPr>
            <p:cNvPr id="17" name="TextBox 17"/>
            <p:cNvSpPr txBox="1"/>
            <p:nvPr/>
          </p:nvSpPr>
          <p:spPr>
            <a:xfrm>
              <a:off x="0" y="-66675"/>
              <a:ext cx="6781812" cy="729615"/>
            </a:xfrm>
            <a:prstGeom prst="rect">
              <a:avLst/>
            </a:prstGeom>
          </p:spPr>
          <p:txBody>
            <a:bodyPr lIns="0" tIns="0" rIns="0" bIns="0" rtlCol="0" anchor="t">
              <a:spAutoFit/>
            </a:bodyPr>
            <a:lstStyle/>
            <a:p>
              <a:pPr algn="ctr">
                <a:lnSpc>
                  <a:spcPts val="4620"/>
                </a:lnSpc>
              </a:pPr>
              <a:r>
                <a:rPr lang="en-US" sz="3300" spc="297">
                  <a:solidFill>
                    <a:srgbClr val="1E3653"/>
                  </a:solidFill>
                  <a:latin typeface="Glacial Indifference Bold"/>
                </a:rPr>
                <a:t>PAST</a:t>
              </a:r>
            </a:p>
          </p:txBody>
        </p:sp>
        <p:sp>
          <p:nvSpPr>
            <p:cNvPr id="18" name="TextBox 18"/>
            <p:cNvSpPr txBox="1"/>
            <p:nvPr/>
          </p:nvSpPr>
          <p:spPr>
            <a:xfrm>
              <a:off x="0" y="1028381"/>
              <a:ext cx="6781812" cy="1828800"/>
            </a:xfrm>
            <a:prstGeom prst="rect">
              <a:avLst/>
            </a:prstGeom>
          </p:spPr>
          <p:txBody>
            <a:bodyPr lIns="0" tIns="0" rIns="0" bIns="0" rtlCol="0" anchor="t">
              <a:spAutoFit/>
            </a:bodyPr>
            <a:lstStyle/>
            <a:p>
              <a:pPr algn="ctr">
                <a:lnSpc>
                  <a:spcPts val="3749"/>
                </a:lnSpc>
              </a:pPr>
              <a:r>
                <a:rPr lang="en-US" sz="2499" spc="24">
                  <a:solidFill>
                    <a:srgbClr val="1E3653"/>
                  </a:solidFill>
                  <a:latin typeface="Glacial Indifference"/>
                </a:rPr>
                <a:t>Established goal and needs</a:t>
              </a:r>
            </a:p>
            <a:p>
              <a:pPr algn="ctr">
                <a:lnSpc>
                  <a:spcPts val="3749"/>
                </a:lnSpc>
              </a:pPr>
              <a:r>
                <a:rPr lang="en-US" sz="2499" spc="24">
                  <a:solidFill>
                    <a:srgbClr val="1E3653"/>
                  </a:solidFill>
                  <a:latin typeface="Glacial Indifference"/>
                </a:rPr>
                <a:t>What do LHDs want </a:t>
              </a:r>
            </a:p>
            <a:p>
              <a:pPr algn="ctr">
                <a:lnSpc>
                  <a:spcPts val="3750"/>
                </a:lnSpc>
              </a:pPr>
              <a:r>
                <a:rPr lang="en-US" sz="2500" spc="25">
                  <a:solidFill>
                    <a:srgbClr val="1E3653"/>
                  </a:solidFill>
                  <a:latin typeface="Glacial Indifference"/>
                </a:rPr>
                <a:t>Extensive research on solutions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158265" y="-125475"/>
            <a:ext cx="18604529" cy="1952829"/>
          </a:xfrm>
          <a:prstGeom prst="rect">
            <a:avLst/>
          </a:prstGeom>
          <a:solidFill>
            <a:srgbClr val="1E3653"/>
          </a:solidFill>
        </p:spPr>
        <p:txBody>
          <a:bodyPr/>
          <a:lstStyle/>
          <a:p>
            <a:endParaRPr lang="en-US"/>
          </a:p>
        </p:txBody>
      </p:sp>
      <p:sp>
        <p:nvSpPr>
          <p:cNvPr id="3" name="Freeform 3"/>
          <p:cNvSpPr/>
          <p:nvPr/>
        </p:nvSpPr>
        <p:spPr>
          <a:xfrm>
            <a:off x="2133599" y="2040000"/>
            <a:ext cx="14020800" cy="7854499"/>
          </a:xfrm>
          <a:custGeom>
            <a:avLst/>
            <a:gdLst/>
            <a:ahLst/>
            <a:cxnLst/>
            <a:rect l="l" t="t" r="r" b="b"/>
            <a:pathLst>
              <a:path w="13164395" h="7525646">
                <a:moveTo>
                  <a:pt x="0" y="0"/>
                </a:moveTo>
                <a:lnTo>
                  <a:pt x="13164396" y="0"/>
                </a:lnTo>
                <a:lnTo>
                  <a:pt x="13164396" y="7525646"/>
                </a:lnTo>
                <a:lnTo>
                  <a:pt x="0" y="752564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314325"/>
            <a:ext cx="16178965" cy="1285875"/>
          </a:xfrm>
          <a:prstGeom prst="rect">
            <a:avLst/>
          </a:prstGeom>
        </p:spPr>
        <p:txBody>
          <a:bodyPr lIns="0" tIns="0" rIns="0" bIns="0" rtlCol="0" anchor="t">
            <a:spAutoFit/>
          </a:bodyPr>
          <a:lstStyle/>
          <a:p>
            <a:pPr>
              <a:lnSpc>
                <a:spcPts val="10500"/>
              </a:lnSpc>
            </a:pPr>
            <a:r>
              <a:rPr lang="en-US" sz="7500" spc="825">
                <a:solidFill>
                  <a:srgbClr val="95CDFF"/>
                </a:solidFill>
                <a:latin typeface="League Spartan Italics"/>
              </a:rPr>
              <a:t>OUR FINDINGS - LHDS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CDFF"/>
        </a:solidFill>
        <a:effectLst/>
      </p:bgPr>
    </p:bg>
    <p:spTree>
      <p:nvGrpSpPr>
        <p:cNvPr id="1" name=""/>
        <p:cNvGrpSpPr/>
        <p:nvPr/>
      </p:nvGrpSpPr>
      <p:grpSpPr>
        <a:xfrm>
          <a:off x="0" y="0"/>
          <a:ext cx="0" cy="0"/>
          <a:chOff x="0" y="0"/>
          <a:chExt cx="0" cy="0"/>
        </a:xfrm>
      </p:grpSpPr>
      <p:sp>
        <p:nvSpPr>
          <p:cNvPr id="2" name="AutoShape 2"/>
          <p:cNvSpPr/>
          <p:nvPr/>
        </p:nvSpPr>
        <p:spPr>
          <a:xfrm>
            <a:off x="-158265" y="-125475"/>
            <a:ext cx="18604529" cy="1952829"/>
          </a:xfrm>
          <a:prstGeom prst="rect">
            <a:avLst/>
          </a:prstGeom>
          <a:solidFill>
            <a:srgbClr val="1E3653"/>
          </a:solidFill>
        </p:spPr>
        <p:txBody>
          <a:bodyPr/>
          <a:lstStyle/>
          <a:p>
            <a:endParaRPr lang="en-US"/>
          </a:p>
        </p:txBody>
      </p:sp>
      <p:sp>
        <p:nvSpPr>
          <p:cNvPr id="3" name="Freeform 3"/>
          <p:cNvSpPr/>
          <p:nvPr/>
        </p:nvSpPr>
        <p:spPr>
          <a:xfrm>
            <a:off x="2341640" y="1968298"/>
            <a:ext cx="13697443" cy="4394402"/>
          </a:xfrm>
          <a:custGeom>
            <a:avLst/>
            <a:gdLst/>
            <a:ahLst/>
            <a:cxnLst/>
            <a:rect l="l" t="t" r="r" b="b"/>
            <a:pathLst>
              <a:path w="13697443" h="4394402">
                <a:moveTo>
                  <a:pt x="0" y="0"/>
                </a:moveTo>
                <a:lnTo>
                  <a:pt x="13697444" y="0"/>
                </a:lnTo>
                <a:lnTo>
                  <a:pt x="13697444" y="4394401"/>
                </a:lnTo>
                <a:lnTo>
                  <a:pt x="0" y="4394401"/>
                </a:lnTo>
                <a:lnTo>
                  <a:pt x="0" y="0"/>
                </a:lnTo>
                <a:close/>
              </a:path>
            </a:pathLst>
          </a:custGeom>
          <a:blipFill>
            <a:blip r:embed="rId2"/>
            <a:stretch>
              <a:fillRect/>
            </a:stretch>
          </a:blipFill>
        </p:spPr>
        <p:txBody>
          <a:bodyPr/>
          <a:lstStyle/>
          <a:p>
            <a:endParaRPr lang="en-US"/>
          </a:p>
        </p:txBody>
      </p:sp>
      <p:sp>
        <p:nvSpPr>
          <p:cNvPr id="4" name="Freeform 4"/>
          <p:cNvSpPr/>
          <p:nvPr/>
        </p:nvSpPr>
        <p:spPr>
          <a:xfrm>
            <a:off x="2341640" y="6286500"/>
            <a:ext cx="13697443" cy="3888615"/>
          </a:xfrm>
          <a:custGeom>
            <a:avLst/>
            <a:gdLst/>
            <a:ahLst/>
            <a:cxnLst/>
            <a:rect l="l" t="t" r="r" b="b"/>
            <a:pathLst>
              <a:path w="13697443" h="3888615">
                <a:moveTo>
                  <a:pt x="0" y="0"/>
                </a:moveTo>
                <a:lnTo>
                  <a:pt x="13697444" y="0"/>
                </a:lnTo>
                <a:lnTo>
                  <a:pt x="13697444" y="3888615"/>
                </a:lnTo>
                <a:lnTo>
                  <a:pt x="0" y="3888615"/>
                </a:lnTo>
                <a:lnTo>
                  <a:pt x="0" y="0"/>
                </a:lnTo>
                <a:close/>
              </a:path>
            </a:pathLst>
          </a:custGeom>
          <a:blipFill>
            <a:blip r:embed="rId3"/>
            <a:stretch>
              <a:fillRect l="-423" r="-927" b="-1151"/>
            </a:stretch>
          </a:blipFill>
        </p:spPr>
        <p:txBody>
          <a:bodyPr/>
          <a:lstStyle/>
          <a:p>
            <a:endParaRPr lang="en-US"/>
          </a:p>
        </p:txBody>
      </p:sp>
      <p:sp>
        <p:nvSpPr>
          <p:cNvPr id="5" name="TextBox 5"/>
          <p:cNvSpPr txBox="1"/>
          <p:nvPr/>
        </p:nvSpPr>
        <p:spPr>
          <a:xfrm>
            <a:off x="1028700" y="314325"/>
            <a:ext cx="16178965" cy="1285875"/>
          </a:xfrm>
          <a:prstGeom prst="rect">
            <a:avLst/>
          </a:prstGeom>
        </p:spPr>
        <p:txBody>
          <a:bodyPr lIns="0" tIns="0" rIns="0" bIns="0" rtlCol="0" anchor="t">
            <a:spAutoFit/>
          </a:bodyPr>
          <a:lstStyle/>
          <a:p>
            <a:pPr>
              <a:lnSpc>
                <a:spcPts val="10500"/>
              </a:lnSpc>
            </a:pPr>
            <a:r>
              <a:rPr lang="en-US" sz="7500" spc="825">
                <a:solidFill>
                  <a:srgbClr val="95CDFF"/>
                </a:solidFill>
                <a:latin typeface="League Spartan Italics"/>
              </a:rPr>
              <a:t>OUR FINDINGS - LHDS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580</Words>
  <Application>Microsoft Macintosh PowerPoint</Application>
  <PresentationFormat>Custom</PresentationFormat>
  <Paragraphs>55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Glacial Indifference Bold</vt:lpstr>
      <vt:lpstr>Calibri</vt:lpstr>
      <vt:lpstr>Poppins Medium</vt:lpstr>
      <vt:lpstr>Glacial Indifference</vt:lpstr>
      <vt:lpstr>Poppins Bold</vt:lpstr>
      <vt:lpstr>League Spartan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dc:title>
  <cp:lastModifiedBy>Bryce Liedtke</cp:lastModifiedBy>
  <cp:revision>4</cp:revision>
  <dcterms:created xsi:type="dcterms:W3CDTF">2006-08-16T00:00:00Z</dcterms:created>
  <dcterms:modified xsi:type="dcterms:W3CDTF">2024-03-19T18:37:11Z</dcterms:modified>
  <dc:identifier>DAF_3x0QzpI</dc:identifier>
</cp:coreProperties>
</file>